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9"/>
  </p:notesMasterIdLst>
  <p:sldIdLst>
    <p:sldId id="265" r:id="rId3"/>
    <p:sldId id="306" r:id="rId4"/>
    <p:sldId id="308" r:id="rId5"/>
    <p:sldId id="309" r:id="rId6"/>
    <p:sldId id="257" r:id="rId7"/>
    <p:sldId id="277" r:id="rId8"/>
    <p:sldId id="279" r:id="rId9"/>
    <p:sldId id="280" r:id="rId10"/>
    <p:sldId id="301" r:id="rId11"/>
    <p:sldId id="302" r:id="rId12"/>
    <p:sldId id="287" r:id="rId13"/>
    <p:sldId id="311" r:id="rId14"/>
    <p:sldId id="303" r:id="rId15"/>
    <p:sldId id="304" r:id="rId16"/>
    <p:sldId id="305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D7ACD6"/>
    <a:srgbClr val="76D6FF"/>
    <a:srgbClr val="FFD579"/>
    <a:srgbClr val="5B9BD6"/>
    <a:srgbClr val="A8D241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63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176" y="33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FC92-0AAF-4102-A2E7-0B243CA88B32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6670-F14A-4B05-B8BD-15F367C0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166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186237" cy="31384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To date,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98097" y="8829962"/>
            <a:ext cx="2982119" cy="466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435" tIns="46217" rIns="92435" bIns="46217" anchor="b" anchorCtr="0" compatLnSpc="1">
            <a:noAutofit/>
          </a:bodyPr>
          <a:lstStyle/>
          <a:p>
            <a:pPr algn="r" defTabSz="9243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870579-11E7-4B8A-92F0-E2EB0CC4F27B}" type="slidenum">
              <a:rPr kern="0">
                <a:solidFill>
                  <a:srgbClr val="000000"/>
                </a:solidFill>
              </a:rPr>
              <a:pPr algn="r" defTabSz="9243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9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186237" cy="31384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To date,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98097" y="8829962"/>
            <a:ext cx="2982119" cy="466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435" tIns="46217" rIns="92435" bIns="46217" anchor="b" anchorCtr="0" compatLnSpc="1">
            <a:noAutofit/>
          </a:bodyPr>
          <a:lstStyle/>
          <a:p>
            <a:pPr algn="r" defTabSz="9243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870579-11E7-4B8A-92F0-E2EB0CC4F27B}" type="slidenum">
              <a:rPr kern="0">
                <a:solidFill>
                  <a:srgbClr val="000000"/>
                </a:solidFill>
              </a:rPr>
              <a:pPr algn="r" defTabSz="9243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186237" cy="31384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To date,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98097" y="8829962"/>
            <a:ext cx="2982119" cy="466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435" tIns="46217" rIns="92435" bIns="46217" anchor="b" anchorCtr="0" compatLnSpc="1">
            <a:noAutofit/>
          </a:bodyPr>
          <a:lstStyle/>
          <a:p>
            <a:pPr algn="r" defTabSz="9243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870579-11E7-4B8A-92F0-E2EB0CC4F27B}" type="slidenum">
              <a:rPr kern="0">
                <a:solidFill>
                  <a:srgbClr val="000000"/>
                </a:solidFill>
              </a:rPr>
              <a:pPr algn="r" defTabSz="9243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26cf41244_3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526cf41244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526cf41244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4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XBD200302-00063-02.jpg"/>
          <p:cNvPicPr preferRelativeResize="0"/>
          <p:nvPr/>
        </p:nvPicPr>
        <p:blipFill rotWithShape="1">
          <a:blip r:embed="rId2">
            <a:alphaModFix/>
          </a:blip>
          <a:srcRect l="3206" t="26352" r="66402" b="1719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19;p2" descr="LBNL_Banner.psd">
            <a:extLst>
              <a:ext uri="{FF2B5EF4-FFF2-40B4-BE49-F238E27FC236}">
                <a16:creationId xmlns:a16="http://schemas.microsoft.com/office/drawing/2014/main" id="{99E25594-32AB-384B-B391-3AA04AC4D2C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07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6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050"/>
              <a:buFont typeface="Merriweather Sans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10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55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8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47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sz="1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sz="1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15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380"/>
              <a:buFont typeface="Arial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sz="1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sz="1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78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050"/>
              <a:buFont typeface="Merriweather Sans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C599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8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Char char="–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599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None/>
              <a:defRPr sz="2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Merriweather Sans"/>
              <a:buNone/>
              <a:defRPr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C599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30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7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sz="1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sz="1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90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380"/>
              <a:buFont typeface="Arial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20"/>
              <a:buFont typeface="Arial"/>
              <a:buNone/>
              <a:defRPr sz="1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750"/>
              <a:buFont typeface="Merriweather Sans"/>
              <a:buNone/>
              <a:defRPr sz="1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675"/>
              <a:buFont typeface="Merriweather Sans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336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C599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49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2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85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XBD200302-00063-02.jpg"/>
          <p:cNvPicPr preferRelativeResize="0"/>
          <p:nvPr/>
        </p:nvPicPr>
        <p:blipFill rotWithShape="1">
          <a:blip r:embed="rId2">
            <a:alphaModFix/>
          </a:blip>
          <a:srcRect l="3206" t="26352" r="66402" b="1719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 descr="LBNL_Banner.ps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42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0" y="6043613"/>
            <a:ext cx="9144000" cy="15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kern="0"/>
              <a:pPr/>
              <a:t>‹#›</a:t>
            </a:fld>
            <a:endParaRPr kern="0"/>
          </a:p>
        </p:txBody>
      </p:sp>
      <p:pic>
        <p:nvPicPr>
          <p:cNvPr id="7" name="Google Shape;12;p1" descr="LBNL_small_logo.psd">
            <a:extLst>
              <a:ext uri="{FF2B5EF4-FFF2-40B4-BE49-F238E27FC236}">
                <a16:creationId xmlns:a16="http://schemas.microsoft.com/office/drawing/2014/main" id="{AA4AA24E-F2E8-0348-9D53-2DDE1E649A48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034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80" r:id="rId5"/>
    <p:sldLayoutId id="2147483681" r:id="rId6"/>
    <p:sldLayoutId id="2147483692" r:id="rId7"/>
    <p:sldLayoutId id="214748369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0" y="6043613"/>
            <a:ext cx="9144000" cy="15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Google Shape;12;p1" descr="LBNL_small_logo.psd">
            <a:extLst>
              <a:ext uri="{FF2B5EF4-FFF2-40B4-BE49-F238E27FC236}">
                <a16:creationId xmlns:a16="http://schemas.microsoft.com/office/drawing/2014/main" id="{098960A0-7262-1B47-8FE8-12F77A7D8702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551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0" y="1275593"/>
            <a:ext cx="9144000" cy="116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 dirty="0"/>
              <a:t>DOE Energy I-Corps</a:t>
            </a:r>
            <a:br>
              <a:rPr lang="en-US" sz="2300" dirty="0"/>
            </a:br>
            <a:r>
              <a:rPr lang="en-US" sz="2300" dirty="0"/>
              <a:t>Team 92:  EcoBlock Technology</a:t>
            </a:r>
            <a:endParaRPr sz="230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300" dirty="0"/>
              <a:t>“Unlocking the Potential Eco-Makeover of Urban Residential Neighborhoods”</a:t>
            </a:r>
            <a:endParaRPr sz="2300"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449433" y="4847425"/>
            <a:ext cx="25044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dirty="0"/>
              <a:t>EL: Tony Nahas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600" b="0" dirty="0"/>
              <a:t>CIEE, UC Berkeley</a:t>
            </a:r>
            <a:endParaRPr sz="1600"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6085625" y="4847425"/>
            <a:ext cx="27774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dirty="0"/>
              <a:t>IM: Greg Wolfson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600" b="0" dirty="0"/>
              <a:t>Shell New Energies</a:t>
            </a:r>
            <a:endParaRPr sz="1600"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1275" y="4847425"/>
            <a:ext cx="2604900" cy="11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dirty="0"/>
              <a:t>PI: Rich Brown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600" b="0" dirty="0"/>
              <a:t>Building Technologies &amp; Urban Systems, LBNL</a:t>
            </a:r>
            <a:endParaRPr sz="1600" dirty="0"/>
          </a:p>
        </p:txBody>
      </p:sp>
      <p:sp>
        <p:nvSpPr>
          <p:cNvPr id="72" name="Google Shape;72;p11"/>
          <p:cNvSpPr txBox="1"/>
          <p:nvPr/>
        </p:nvSpPr>
        <p:spPr>
          <a:xfrm>
            <a:off x="1716066" y="5987441"/>
            <a:ext cx="5999967" cy="77448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  <a:buFont typeface="Arial"/>
              <a:buNone/>
            </a:pPr>
            <a:r>
              <a:rPr lang="en-US" sz="2000" b="1" kern="0" dirty="0">
                <a:solidFill>
                  <a:srgbClr val="FFFFFF"/>
                </a:solidFill>
                <a:cs typeface="Arial"/>
                <a:sym typeface="Arial"/>
              </a:rPr>
              <a:t>Interviews: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ts val="2400"/>
              <a:buFont typeface="Arial"/>
              <a:buNone/>
            </a:pPr>
            <a:r>
              <a:rPr lang="en-US" kern="0" dirty="0">
                <a:solidFill>
                  <a:srgbClr val="FFFFFF"/>
                </a:solidFill>
                <a:cs typeface="Arial"/>
                <a:sym typeface="Arial"/>
              </a:rPr>
              <a:t>Total completed: 75; In-person: 44; Video: 3; Phone: 28</a:t>
            </a:r>
            <a:endParaRPr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Google Shape;71;p11">
            <a:extLst>
              <a:ext uri="{FF2B5EF4-FFF2-40B4-BE49-F238E27FC236}">
                <a16:creationId xmlns:a16="http://schemas.microsoft.com/office/drawing/2014/main" id="{60121D36-C2F1-D34A-8ED8-763CC775FA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82" y="2755575"/>
            <a:ext cx="2091853" cy="209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;p11">
            <a:extLst>
              <a:ext uri="{FF2B5EF4-FFF2-40B4-BE49-F238E27FC236}">
                <a16:creationId xmlns:a16="http://schemas.microsoft.com/office/drawing/2014/main" id="{B84849C7-970D-2E43-8426-03E2FF300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4465" y="2755575"/>
            <a:ext cx="1975070" cy="20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6;p11">
            <a:extLst>
              <a:ext uri="{FF2B5EF4-FFF2-40B4-BE49-F238E27FC236}">
                <a16:creationId xmlns:a16="http://schemas.microsoft.com/office/drawing/2014/main" id="{E0F7E358-8351-584B-B13E-F384D89DC7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3239" y="2755575"/>
            <a:ext cx="1698509" cy="209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77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C2A4FEA9-97FA-B040-A24C-2808F0656CBF}"/>
              </a:ext>
            </a:extLst>
          </p:cNvPr>
          <p:cNvSpPr/>
          <p:nvPr/>
        </p:nvSpPr>
        <p:spPr>
          <a:xfrm>
            <a:off x="1820207" y="668696"/>
            <a:ext cx="3090348" cy="2932842"/>
          </a:xfrm>
          <a:custGeom>
            <a:avLst/>
            <a:gdLst>
              <a:gd name="connsiteX0" fmla="*/ 2617187 w 3090348"/>
              <a:gd name="connsiteY0" fmla="*/ 0 h 2932842"/>
              <a:gd name="connsiteX1" fmla="*/ 3090348 w 3090348"/>
              <a:gd name="connsiteY1" fmla="*/ 399070 h 2932842"/>
              <a:gd name="connsiteX2" fmla="*/ 2619584 w 3090348"/>
              <a:gd name="connsiteY2" fmla="*/ 796118 h 2932842"/>
              <a:gd name="connsiteX3" fmla="*/ 2566322 w 3090348"/>
              <a:gd name="connsiteY3" fmla="*/ 798808 h 2932842"/>
              <a:gd name="connsiteX4" fmla="*/ 2445480 w 3090348"/>
              <a:gd name="connsiteY4" fmla="*/ 817250 h 2932842"/>
              <a:gd name="connsiteX5" fmla="*/ 2370553 w 3090348"/>
              <a:gd name="connsiteY5" fmla="*/ 828685 h 2932842"/>
              <a:gd name="connsiteX6" fmla="*/ 796239 w 3090348"/>
              <a:gd name="connsiteY6" fmla="*/ 2760303 h 2932842"/>
              <a:gd name="connsiteX7" fmla="*/ 802488 w 3090348"/>
              <a:gd name="connsiteY7" fmla="*/ 2884040 h 2932842"/>
              <a:gd name="connsiteX8" fmla="*/ 426180 w 3090348"/>
              <a:gd name="connsiteY8" fmla="*/ 2437868 h 2932842"/>
              <a:gd name="connsiteX9" fmla="*/ 8712 w 3090348"/>
              <a:gd name="connsiteY9" fmla="*/ 2932842 h 2932842"/>
              <a:gd name="connsiteX10" fmla="*/ 0 w 3090348"/>
              <a:gd name="connsiteY10" fmla="*/ 2760303 h 2932842"/>
              <a:gd name="connsiteX11" fmla="*/ 2210083 w 3090348"/>
              <a:gd name="connsiteY11" fmla="*/ 48623 h 2932842"/>
              <a:gd name="connsiteX12" fmla="*/ 2445480 w 3090348"/>
              <a:gd name="connsiteY12" fmla="*/ 12697 h 2932842"/>
              <a:gd name="connsiteX13" fmla="*/ 2484911 w 3090348"/>
              <a:gd name="connsiteY13" fmla="*/ 6679 h 29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0348" h="2932842">
                <a:moveTo>
                  <a:pt x="2617187" y="0"/>
                </a:moveTo>
                <a:lnTo>
                  <a:pt x="3090348" y="399070"/>
                </a:lnTo>
                <a:lnTo>
                  <a:pt x="2619584" y="796118"/>
                </a:lnTo>
                <a:lnTo>
                  <a:pt x="2566322" y="798808"/>
                </a:lnTo>
                <a:lnTo>
                  <a:pt x="2445480" y="817250"/>
                </a:lnTo>
                <a:lnTo>
                  <a:pt x="2370553" y="828685"/>
                </a:lnTo>
                <a:cubicBezTo>
                  <a:pt x="1472094" y="1012537"/>
                  <a:pt x="796239" y="1807493"/>
                  <a:pt x="796239" y="2760303"/>
                </a:cubicBezTo>
                <a:lnTo>
                  <a:pt x="802488" y="2884040"/>
                </a:lnTo>
                <a:lnTo>
                  <a:pt x="426180" y="2437868"/>
                </a:lnTo>
                <a:lnTo>
                  <a:pt x="8712" y="2932842"/>
                </a:lnTo>
                <a:lnTo>
                  <a:pt x="0" y="2760303"/>
                </a:lnTo>
                <a:cubicBezTo>
                  <a:pt x="0" y="1422711"/>
                  <a:pt x="948791" y="306721"/>
                  <a:pt x="2210083" y="48623"/>
                </a:cubicBezTo>
                <a:lnTo>
                  <a:pt x="2445480" y="12697"/>
                </a:lnTo>
                <a:lnTo>
                  <a:pt x="2484911" y="6679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DF2B5A1-808B-D144-97B9-E67EC5674DD1}"/>
              </a:ext>
            </a:extLst>
          </p:cNvPr>
          <p:cNvSpPr/>
          <p:nvPr/>
        </p:nvSpPr>
        <p:spPr>
          <a:xfrm>
            <a:off x="4437393" y="661086"/>
            <a:ext cx="2909930" cy="3090348"/>
          </a:xfrm>
          <a:custGeom>
            <a:avLst/>
            <a:gdLst>
              <a:gd name="connsiteX0" fmla="*/ 150727 w 2909930"/>
              <a:gd name="connsiteY0" fmla="*/ 0 h 3090348"/>
              <a:gd name="connsiteX1" fmla="*/ 2862407 w 2909930"/>
              <a:gd name="connsiteY1" fmla="*/ 2210083 h 3090348"/>
              <a:gd name="connsiteX2" fmla="*/ 2898333 w 2909930"/>
              <a:gd name="connsiteY2" fmla="*/ 2445480 h 3090348"/>
              <a:gd name="connsiteX3" fmla="*/ 2898334 w 2909930"/>
              <a:gd name="connsiteY3" fmla="*/ 2445480 h 3090348"/>
              <a:gd name="connsiteX4" fmla="*/ 2904352 w 2909930"/>
              <a:gd name="connsiteY4" fmla="*/ 2484911 h 3090348"/>
              <a:gd name="connsiteX5" fmla="*/ 2909930 w 2909930"/>
              <a:gd name="connsiteY5" fmla="*/ 2595374 h 3090348"/>
              <a:gd name="connsiteX6" fmla="*/ 2492462 w 2909930"/>
              <a:gd name="connsiteY6" fmla="*/ 3090348 h 3090348"/>
              <a:gd name="connsiteX7" fmla="*/ 2116154 w 2909930"/>
              <a:gd name="connsiteY7" fmla="*/ 2644176 h 3090348"/>
              <a:gd name="connsiteX8" fmla="*/ 2112223 w 2909930"/>
              <a:gd name="connsiteY8" fmla="*/ 2566322 h 3090348"/>
              <a:gd name="connsiteX9" fmla="*/ 2093781 w 2909930"/>
              <a:gd name="connsiteY9" fmla="*/ 2445480 h 3090348"/>
              <a:gd name="connsiteX10" fmla="*/ 2093780 w 2909930"/>
              <a:gd name="connsiteY10" fmla="*/ 2445480 h 3090348"/>
              <a:gd name="connsiteX11" fmla="*/ 2082345 w 2909930"/>
              <a:gd name="connsiteY11" fmla="*/ 2370553 h 3090348"/>
              <a:gd name="connsiteX12" fmla="*/ 150727 w 2909930"/>
              <a:gd name="connsiteY12" fmla="*/ 796239 h 3090348"/>
              <a:gd name="connsiteX13" fmla="*/ 2397 w 2909930"/>
              <a:gd name="connsiteY13" fmla="*/ 803729 h 3090348"/>
              <a:gd name="connsiteX14" fmla="*/ 473161 w 2909930"/>
              <a:gd name="connsiteY14" fmla="*/ 406681 h 3090348"/>
              <a:gd name="connsiteX15" fmla="*/ 0 w 2909930"/>
              <a:gd name="connsiteY15" fmla="*/ 7611 h 309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9930" h="3090348">
                <a:moveTo>
                  <a:pt x="150727" y="0"/>
                </a:moveTo>
                <a:cubicBezTo>
                  <a:pt x="1488319" y="0"/>
                  <a:pt x="2604309" y="948791"/>
                  <a:pt x="2862407" y="2210083"/>
                </a:cubicBezTo>
                <a:lnTo>
                  <a:pt x="2898333" y="2445480"/>
                </a:lnTo>
                <a:lnTo>
                  <a:pt x="2898334" y="2445480"/>
                </a:lnTo>
                <a:lnTo>
                  <a:pt x="2904352" y="2484911"/>
                </a:lnTo>
                <a:lnTo>
                  <a:pt x="2909930" y="2595374"/>
                </a:lnTo>
                <a:lnTo>
                  <a:pt x="2492462" y="3090348"/>
                </a:lnTo>
                <a:lnTo>
                  <a:pt x="2116154" y="2644176"/>
                </a:lnTo>
                <a:lnTo>
                  <a:pt x="2112223" y="2566322"/>
                </a:lnTo>
                <a:lnTo>
                  <a:pt x="2093781" y="2445480"/>
                </a:lnTo>
                <a:lnTo>
                  <a:pt x="2093780" y="2445480"/>
                </a:lnTo>
                <a:lnTo>
                  <a:pt x="2082345" y="2370553"/>
                </a:lnTo>
                <a:cubicBezTo>
                  <a:pt x="1898493" y="1472094"/>
                  <a:pt x="1103537" y="796239"/>
                  <a:pt x="150727" y="796239"/>
                </a:cubicBezTo>
                <a:lnTo>
                  <a:pt x="2397" y="803729"/>
                </a:lnTo>
                <a:lnTo>
                  <a:pt x="473161" y="406681"/>
                </a:lnTo>
                <a:lnTo>
                  <a:pt x="0" y="7611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A0AB121-2666-0848-B297-0E575A820DFF}"/>
              </a:ext>
            </a:extLst>
          </p:cNvPr>
          <p:cNvSpPr/>
          <p:nvPr/>
        </p:nvSpPr>
        <p:spPr>
          <a:xfrm>
            <a:off x="4265687" y="3256460"/>
            <a:ext cx="3090348" cy="2932843"/>
          </a:xfrm>
          <a:custGeom>
            <a:avLst/>
            <a:gdLst>
              <a:gd name="connsiteX0" fmla="*/ 3081636 w 3090348"/>
              <a:gd name="connsiteY0" fmla="*/ 0 h 2932843"/>
              <a:gd name="connsiteX1" fmla="*/ 3090348 w 3090348"/>
              <a:gd name="connsiteY1" fmla="*/ 172540 h 2932843"/>
              <a:gd name="connsiteX2" fmla="*/ 880265 w 3090348"/>
              <a:gd name="connsiteY2" fmla="*/ 2884220 h 2932843"/>
              <a:gd name="connsiteX3" fmla="*/ 644868 w 3090348"/>
              <a:gd name="connsiteY3" fmla="*/ 2920146 h 2932843"/>
              <a:gd name="connsiteX4" fmla="*/ 605437 w 3090348"/>
              <a:gd name="connsiteY4" fmla="*/ 2926164 h 2932843"/>
              <a:gd name="connsiteX5" fmla="*/ 473161 w 3090348"/>
              <a:gd name="connsiteY5" fmla="*/ 2932843 h 2932843"/>
              <a:gd name="connsiteX6" fmla="*/ 0 w 3090348"/>
              <a:gd name="connsiteY6" fmla="*/ 2533773 h 2932843"/>
              <a:gd name="connsiteX7" fmla="*/ 470764 w 3090348"/>
              <a:gd name="connsiteY7" fmla="*/ 2136725 h 2932843"/>
              <a:gd name="connsiteX8" fmla="*/ 524026 w 3090348"/>
              <a:gd name="connsiteY8" fmla="*/ 2134035 h 2932843"/>
              <a:gd name="connsiteX9" fmla="*/ 644868 w 3090348"/>
              <a:gd name="connsiteY9" fmla="*/ 2115593 h 2932843"/>
              <a:gd name="connsiteX10" fmla="*/ 719795 w 3090348"/>
              <a:gd name="connsiteY10" fmla="*/ 2104158 h 2932843"/>
              <a:gd name="connsiteX11" fmla="*/ 2294109 w 3090348"/>
              <a:gd name="connsiteY11" fmla="*/ 172540 h 2932843"/>
              <a:gd name="connsiteX12" fmla="*/ 2287860 w 3090348"/>
              <a:gd name="connsiteY12" fmla="*/ 48802 h 2932843"/>
              <a:gd name="connsiteX13" fmla="*/ 2664168 w 3090348"/>
              <a:gd name="connsiteY13" fmla="*/ 494974 h 293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0348" h="2932843">
                <a:moveTo>
                  <a:pt x="3081636" y="0"/>
                </a:moveTo>
                <a:lnTo>
                  <a:pt x="3090348" y="172540"/>
                </a:lnTo>
                <a:cubicBezTo>
                  <a:pt x="3090348" y="1510133"/>
                  <a:pt x="2141557" y="2626122"/>
                  <a:pt x="880265" y="2884220"/>
                </a:cubicBezTo>
                <a:lnTo>
                  <a:pt x="644868" y="2920146"/>
                </a:lnTo>
                <a:lnTo>
                  <a:pt x="605437" y="2926164"/>
                </a:lnTo>
                <a:lnTo>
                  <a:pt x="473161" y="2932843"/>
                </a:lnTo>
                <a:lnTo>
                  <a:pt x="0" y="2533773"/>
                </a:lnTo>
                <a:lnTo>
                  <a:pt x="470764" y="2136725"/>
                </a:lnTo>
                <a:lnTo>
                  <a:pt x="524026" y="2134035"/>
                </a:lnTo>
                <a:lnTo>
                  <a:pt x="644868" y="2115593"/>
                </a:lnTo>
                <a:lnTo>
                  <a:pt x="719795" y="2104158"/>
                </a:lnTo>
                <a:cubicBezTo>
                  <a:pt x="1618254" y="1920306"/>
                  <a:pt x="2294109" y="1125350"/>
                  <a:pt x="2294109" y="172540"/>
                </a:cubicBezTo>
                <a:lnTo>
                  <a:pt x="2287860" y="48802"/>
                </a:lnTo>
                <a:lnTo>
                  <a:pt x="2664168" y="494974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C1BAD4A-2232-0544-B3B2-7E3D1E31858D}"/>
              </a:ext>
            </a:extLst>
          </p:cNvPr>
          <p:cNvSpPr/>
          <p:nvPr/>
        </p:nvSpPr>
        <p:spPr>
          <a:xfrm>
            <a:off x="1828919" y="3106565"/>
            <a:ext cx="2909928" cy="3090349"/>
          </a:xfrm>
          <a:custGeom>
            <a:avLst/>
            <a:gdLst>
              <a:gd name="connsiteX0" fmla="*/ 417468 w 2909928"/>
              <a:gd name="connsiteY0" fmla="*/ 0 h 3090349"/>
              <a:gd name="connsiteX1" fmla="*/ 793776 w 2909928"/>
              <a:gd name="connsiteY1" fmla="*/ 446172 h 3090349"/>
              <a:gd name="connsiteX2" fmla="*/ 797707 w 2909928"/>
              <a:gd name="connsiteY2" fmla="*/ 524027 h 3090349"/>
              <a:gd name="connsiteX3" fmla="*/ 816149 w 2909928"/>
              <a:gd name="connsiteY3" fmla="*/ 644868 h 3090349"/>
              <a:gd name="connsiteX4" fmla="*/ 816148 w 2909928"/>
              <a:gd name="connsiteY4" fmla="*/ 644868 h 3090349"/>
              <a:gd name="connsiteX5" fmla="*/ 827583 w 2909928"/>
              <a:gd name="connsiteY5" fmla="*/ 719796 h 3090349"/>
              <a:gd name="connsiteX6" fmla="*/ 2759201 w 2909928"/>
              <a:gd name="connsiteY6" fmla="*/ 2294110 h 3090349"/>
              <a:gd name="connsiteX7" fmla="*/ 2907531 w 2909928"/>
              <a:gd name="connsiteY7" fmla="*/ 2286620 h 3090349"/>
              <a:gd name="connsiteX8" fmla="*/ 2436767 w 2909928"/>
              <a:gd name="connsiteY8" fmla="*/ 2683668 h 3090349"/>
              <a:gd name="connsiteX9" fmla="*/ 2909928 w 2909928"/>
              <a:gd name="connsiteY9" fmla="*/ 3082738 h 3090349"/>
              <a:gd name="connsiteX10" fmla="*/ 2759201 w 2909928"/>
              <a:gd name="connsiteY10" fmla="*/ 3090349 h 3090349"/>
              <a:gd name="connsiteX11" fmla="*/ 47521 w 2909928"/>
              <a:gd name="connsiteY11" fmla="*/ 880266 h 3090349"/>
              <a:gd name="connsiteX12" fmla="*/ 11595 w 2909928"/>
              <a:gd name="connsiteY12" fmla="*/ 644868 h 3090349"/>
              <a:gd name="connsiteX13" fmla="*/ 11596 w 2909928"/>
              <a:gd name="connsiteY13" fmla="*/ 644868 h 3090349"/>
              <a:gd name="connsiteX14" fmla="*/ 5578 w 2909928"/>
              <a:gd name="connsiteY14" fmla="*/ 605438 h 3090349"/>
              <a:gd name="connsiteX15" fmla="*/ 0 w 2909928"/>
              <a:gd name="connsiteY15" fmla="*/ 494974 h 309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9928" h="3090349">
                <a:moveTo>
                  <a:pt x="417468" y="0"/>
                </a:moveTo>
                <a:lnTo>
                  <a:pt x="793776" y="446172"/>
                </a:lnTo>
                <a:lnTo>
                  <a:pt x="797707" y="524027"/>
                </a:lnTo>
                <a:lnTo>
                  <a:pt x="816149" y="644868"/>
                </a:lnTo>
                <a:lnTo>
                  <a:pt x="816148" y="644868"/>
                </a:lnTo>
                <a:lnTo>
                  <a:pt x="827583" y="719796"/>
                </a:lnTo>
                <a:cubicBezTo>
                  <a:pt x="1011435" y="1618256"/>
                  <a:pt x="1806391" y="2294110"/>
                  <a:pt x="2759201" y="2294110"/>
                </a:cubicBezTo>
                <a:lnTo>
                  <a:pt x="2907531" y="2286620"/>
                </a:lnTo>
                <a:lnTo>
                  <a:pt x="2436767" y="2683668"/>
                </a:lnTo>
                <a:lnTo>
                  <a:pt x="2909928" y="3082738"/>
                </a:lnTo>
                <a:lnTo>
                  <a:pt x="2759201" y="3090349"/>
                </a:lnTo>
                <a:cubicBezTo>
                  <a:pt x="1421609" y="3090349"/>
                  <a:pt x="305619" y="2141558"/>
                  <a:pt x="47521" y="880266"/>
                </a:cubicBezTo>
                <a:lnTo>
                  <a:pt x="11595" y="644868"/>
                </a:lnTo>
                <a:lnTo>
                  <a:pt x="11596" y="644868"/>
                </a:lnTo>
                <a:lnTo>
                  <a:pt x="5578" y="605438"/>
                </a:lnTo>
                <a:lnTo>
                  <a:pt x="0" y="494974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4DECA-EB35-D749-9DD2-8C5013AAA91A}"/>
              </a:ext>
            </a:extLst>
          </p:cNvPr>
          <p:cNvSpPr txBox="1"/>
          <p:nvPr/>
        </p:nvSpPr>
        <p:spPr>
          <a:xfrm>
            <a:off x="2264834" y="1113501"/>
            <a:ext cx="4629150" cy="463099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7113734"/>
              </a:avLst>
            </a:prstTxWarp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Develop Customers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94F43-0B9A-DC47-8482-52B7C9B1DA45}"/>
              </a:ext>
            </a:extLst>
          </p:cNvPr>
          <p:cNvSpPr txBox="1"/>
          <p:nvPr/>
        </p:nvSpPr>
        <p:spPr>
          <a:xfrm>
            <a:off x="2172456" y="1013476"/>
            <a:ext cx="4813906" cy="481582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086187"/>
              </a:avLst>
            </a:prstTxWarp>
            <a:spAutoFit/>
          </a:bodyPr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Develop Project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CF218-98C2-4048-B880-1AD0EE1845FA}"/>
              </a:ext>
            </a:extLst>
          </p:cNvPr>
          <p:cNvSpPr txBox="1"/>
          <p:nvPr/>
        </p:nvSpPr>
        <p:spPr>
          <a:xfrm>
            <a:off x="2163744" y="1013476"/>
            <a:ext cx="4813906" cy="481582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008708"/>
              </a:avLst>
            </a:prstTxWarp>
            <a:spAutoFit/>
          </a:bodyPr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Build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AE503-DD41-274B-8D79-2BAF802B42C2}"/>
              </a:ext>
            </a:extLst>
          </p:cNvPr>
          <p:cNvSpPr txBox="1"/>
          <p:nvPr/>
        </p:nvSpPr>
        <p:spPr>
          <a:xfrm>
            <a:off x="2273546" y="1113501"/>
            <a:ext cx="4629150" cy="463099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502285"/>
              </a:avLst>
            </a:prstTxWarp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Operate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683353-1F67-3F4E-8704-9DC0AC9E1E64}"/>
              </a:ext>
            </a:extLst>
          </p:cNvPr>
          <p:cNvSpPr/>
          <p:nvPr/>
        </p:nvSpPr>
        <p:spPr>
          <a:xfrm>
            <a:off x="2622161" y="1463039"/>
            <a:ext cx="3931920" cy="3931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EcoMakeover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Project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Developer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ABF1FAE-53A7-5B4F-95D0-7439CBDB0146}"/>
              </a:ext>
            </a:extLst>
          </p:cNvPr>
          <p:cNvSpPr/>
          <p:nvPr/>
        </p:nvSpPr>
        <p:spPr>
          <a:xfrm>
            <a:off x="7260482" y="1966285"/>
            <a:ext cx="1703193" cy="806647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Organize </a:t>
            </a:r>
            <a:r>
              <a:rPr lang="en-US" dirty="0" err="1">
                <a:solidFill>
                  <a:schemeClr val="tx1"/>
                </a:solidFill>
              </a:rPr>
              <a:t>EcoMakeover</a:t>
            </a:r>
            <a:r>
              <a:rPr lang="en-US" dirty="0">
                <a:solidFill>
                  <a:schemeClr val="tx1"/>
                </a:solidFill>
              </a:rPr>
              <a:t> Coop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B182454-6A87-5644-AF1A-86210C1AC427}"/>
              </a:ext>
            </a:extLst>
          </p:cNvPr>
          <p:cNvSpPr/>
          <p:nvPr/>
        </p:nvSpPr>
        <p:spPr>
          <a:xfrm>
            <a:off x="6893984" y="4821493"/>
            <a:ext cx="2155894" cy="13213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Design &amp; Finance Affordable Project with Desirable Features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135AAB2-3E82-F645-9E0B-B095E8B4EA52}"/>
              </a:ext>
            </a:extLst>
          </p:cNvPr>
          <p:cNvSpPr/>
          <p:nvPr/>
        </p:nvSpPr>
        <p:spPr>
          <a:xfrm>
            <a:off x="571837" y="5291624"/>
            <a:ext cx="2008352" cy="1105796"/>
          </a:xfrm>
          <a:prstGeom prst="round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Deliver Quality Product and Customer Experience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558FEA0-36B4-4B47-8778-01A30571BFC6}"/>
              </a:ext>
            </a:extLst>
          </p:cNvPr>
          <p:cNvSpPr/>
          <p:nvPr/>
        </p:nvSpPr>
        <p:spPr>
          <a:xfrm>
            <a:off x="135076" y="2535358"/>
            <a:ext cx="1672625" cy="862165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EcoMakeover</a:t>
            </a:r>
            <a:r>
              <a:rPr lang="en-US" dirty="0">
                <a:solidFill>
                  <a:schemeClr val="tx1"/>
                </a:solidFill>
              </a:rPr>
              <a:t> Dashboard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C76FF12-0B05-7F44-BD52-FF9F5831652A}"/>
              </a:ext>
            </a:extLst>
          </p:cNvPr>
          <p:cNvSpPr/>
          <p:nvPr/>
        </p:nvSpPr>
        <p:spPr>
          <a:xfrm>
            <a:off x="506632" y="1826057"/>
            <a:ext cx="1516417" cy="612254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E-mobility Usage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635E221-4380-CB41-8101-CC8D44A366F4}"/>
              </a:ext>
            </a:extLst>
          </p:cNvPr>
          <p:cNvSpPr/>
          <p:nvPr/>
        </p:nvSpPr>
        <p:spPr>
          <a:xfrm>
            <a:off x="571837" y="1111111"/>
            <a:ext cx="1834652" cy="612254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 Reports &amp; Billing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C481B1-DFE7-534D-BDE7-13AB67A5521E}"/>
              </a:ext>
            </a:extLst>
          </p:cNvPr>
          <p:cNvSpPr txBox="1"/>
          <p:nvPr/>
        </p:nvSpPr>
        <p:spPr>
          <a:xfrm>
            <a:off x="2508525" y="19250"/>
            <a:ext cx="412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EcoMakeover</a:t>
            </a:r>
            <a:r>
              <a:rPr lang="en-US" dirty="0">
                <a:solidFill>
                  <a:srgbClr val="0070C0"/>
                </a:solidFill>
              </a:rPr>
              <a:t> Customer Relationships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6ACB368-FAEA-CD47-A32F-0C530669A3C0}"/>
              </a:ext>
            </a:extLst>
          </p:cNvPr>
          <p:cNvSpPr/>
          <p:nvPr/>
        </p:nvSpPr>
        <p:spPr>
          <a:xfrm>
            <a:off x="6822503" y="868108"/>
            <a:ext cx="2235328" cy="996161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 &amp; Outreach with City and Local Partners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54941-5A72-FF41-9904-9E1127A2B711}"/>
              </a:ext>
            </a:extLst>
          </p:cNvPr>
          <p:cNvSpPr/>
          <p:nvPr/>
        </p:nvSpPr>
        <p:spPr>
          <a:xfrm rot="2140932">
            <a:off x="4899795" y="1771940"/>
            <a:ext cx="13003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E62358-311C-F244-B100-949615219C27}"/>
              </a:ext>
            </a:extLst>
          </p:cNvPr>
          <p:cNvSpPr/>
          <p:nvPr/>
        </p:nvSpPr>
        <p:spPr>
          <a:xfrm rot="18735584">
            <a:off x="5098617" y="4271222"/>
            <a:ext cx="13003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</a:t>
            </a: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51282F30-72F7-1D4F-BAE0-7ECAEAE9DD61}"/>
              </a:ext>
            </a:extLst>
          </p:cNvPr>
          <p:cNvSpPr/>
          <p:nvPr/>
        </p:nvSpPr>
        <p:spPr>
          <a:xfrm rot="12759743">
            <a:off x="2544142" y="2502623"/>
            <a:ext cx="3499895" cy="2869507"/>
          </a:xfrm>
          <a:prstGeom prst="circularArrow">
            <a:avLst>
              <a:gd name="adj1" fmla="val 7138"/>
              <a:gd name="adj2" fmla="val 914500"/>
              <a:gd name="adj3" fmla="val 20536913"/>
              <a:gd name="adj4" fmla="val 11626738"/>
              <a:gd name="adj5" fmla="val 1132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ircular Arrow 46">
            <a:extLst>
              <a:ext uri="{FF2B5EF4-FFF2-40B4-BE49-F238E27FC236}">
                <a16:creationId xmlns:a16="http://schemas.microsoft.com/office/drawing/2014/main" id="{73AE722D-A774-004A-9C96-1EE73990F5E8}"/>
              </a:ext>
            </a:extLst>
          </p:cNvPr>
          <p:cNvSpPr/>
          <p:nvPr/>
        </p:nvSpPr>
        <p:spPr>
          <a:xfrm rot="19976684">
            <a:off x="3539250" y="481970"/>
            <a:ext cx="3111815" cy="1723497"/>
          </a:xfrm>
          <a:prstGeom prst="circularArrow">
            <a:avLst>
              <a:gd name="adj1" fmla="val 7138"/>
              <a:gd name="adj2" fmla="val 522235"/>
              <a:gd name="adj3" fmla="val 20536913"/>
              <a:gd name="adj4" fmla="val 15409285"/>
              <a:gd name="adj5" fmla="val 1132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021A03-1799-BF40-939A-AC0FD13F068C}"/>
              </a:ext>
            </a:extLst>
          </p:cNvPr>
          <p:cNvSpPr/>
          <p:nvPr/>
        </p:nvSpPr>
        <p:spPr>
          <a:xfrm>
            <a:off x="6092442" y="254390"/>
            <a:ext cx="3145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Grow: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 Referrals 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86ADBC7-0A5C-444A-9C70-F12510B632E1}"/>
              </a:ext>
            </a:extLst>
          </p:cNvPr>
          <p:cNvSpPr/>
          <p:nvPr/>
        </p:nvSpPr>
        <p:spPr>
          <a:xfrm>
            <a:off x="1263192" y="430960"/>
            <a:ext cx="1940761" cy="612254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 Ongoing Service</a:t>
            </a:r>
          </a:p>
        </p:txBody>
      </p:sp>
    </p:spTree>
    <p:extLst>
      <p:ext uri="{BB962C8B-B14F-4D97-AF65-F5344CB8AC3E}">
        <p14:creationId xmlns:p14="http://schemas.microsoft.com/office/powerpoint/2010/main" val="11372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4" grpId="0"/>
      <p:bldP spid="33" grpId="0" animBg="1"/>
      <p:bldP spid="35" grpId="0" animBg="1"/>
      <p:bldP spid="38" grpId="0" animBg="1"/>
      <p:bldP spid="41" grpId="0" animBg="1"/>
      <p:bldP spid="42" grpId="0" animBg="1"/>
      <p:bldP spid="43" grpId="0" animBg="1"/>
      <p:bldP spid="39" grpId="0" animBg="1"/>
      <p:bldP spid="4" grpId="0"/>
      <p:bldP spid="45" grpId="0"/>
      <p:bldP spid="5" grpId="0" animBg="1"/>
      <p:bldP spid="47" grpId="0" animBg="1"/>
      <p:bldP spid="49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ADEB-4DBF-4F49-AA9A-3B2B162C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55" y="88894"/>
            <a:ext cx="3646488" cy="620183"/>
          </a:xfrm>
        </p:spPr>
        <p:txBody>
          <a:bodyPr/>
          <a:lstStyle/>
          <a:p>
            <a:r>
              <a:rPr lang="en-US" sz="3000" dirty="0"/>
              <a:t>Enabling Partners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B3A9F-C635-8449-B4A5-F3D6C67FD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fld id="{00000000-1234-1234-1234-123412341234}" type="slidenum">
              <a: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t>11</a:t>
            </a:fld>
            <a:endParaRPr kumimoji="0" lang="en-US" sz="6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65F3D1-ABB7-A149-BAEC-350173728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95664"/>
              </p:ext>
            </p:extLst>
          </p:nvPr>
        </p:nvGraphicFramePr>
        <p:xfrm>
          <a:off x="-1" y="766229"/>
          <a:ext cx="9144001" cy="609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7426">
                  <a:extLst>
                    <a:ext uri="{9D8B030D-6E8A-4147-A177-3AD203B41FA5}">
                      <a16:colId xmlns:a16="http://schemas.microsoft.com/office/drawing/2014/main" val="4037934081"/>
                    </a:ext>
                  </a:extLst>
                </a:gridCol>
                <a:gridCol w="3471863">
                  <a:extLst>
                    <a:ext uri="{9D8B030D-6E8A-4147-A177-3AD203B41FA5}">
                      <a16:colId xmlns:a16="http://schemas.microsoft.com/office/drawing/2014/main" val="1119949935"/>
                    </a:ext>
                  </a:extLst>
                </a:gridCol>
                <a:gridCol w="3414712">
                  <a:extLst>
                    <a:ext uri="{9D8B030D-6E8A-4147-A177-3AD203B41FA5}">
                      <a16:colId xmlns:a16="http://schemas.microsoft.com/office/drawing/2014/main" val="3950066769"/>
                    </a:ext>
                  </a:extLst>
                </a:gridCol>
              </a:tblGrid>
              <a:tr h="468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Partners</a:t>
                      </a:r>
                    </a:p>
                  </a:txBody>
                  <a:tcPr anchor="ctr">
                    <a:solidFill>
                      <a:srgbClr val="0031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Benefits</a:t>
                      </a:r>
                    </a:p>
                  </a:txBody>
                  <a:tcPr anchor="ctr">
                    <a:solidFill>
                      <a:srgbClr val="0031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7414"/>
                  </a:ext>
                </a:extLst>
              </a:tr>
              <a:tr h="46810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316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For Us</a:t>
                      </a:r>
                      <a:endParaRPr lang="en-US"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00316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sym typeface="Arial"/>
                        </a:rPr>
                        <a:t>For Them</a:t>
                      </a:r>
                      <a:endParaRPr lang="en-US" sz="18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003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919979"/>
                  </a:ext>
                </a:extLst>
              </a:tr>
              <a:tr h="923385">
                <a:tc>
                  <a:txBody>
                    <a:bodyPr/>
                    <a:lstStyle/>
                    <a:p>
                      <a:r>
                        <a:rPr lang="en-US" sz="2000" b="1" dirty="0"/>
                        <a:t>Investment 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Cheapest financing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Low-risk, green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88840"/>
                  </a:ext>
                </a:extLst>
              </a:tr>
              <a:tr h="1462025">
                <a:tc>
                  <a:txBody>
                    <a:bodyPr/>
                    <a:lstStyle/>
                    <a:p>
                      <a:r>
                        <a:rPr lang="en-US" sz="2000" b="1" dirty="0"/>
                        <a:t>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Marketing assistance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Favorable policies and permitting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Improve housing stock &amp; neighborhoods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Economic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72243"/>
                  </a:ext>
                </a:extLst>
              </a:tr>
              <a:tr h="1038808">
                <a:tc>
                  <a:txBody>
                    <a:bodyPr/>
                    <a:lstStyle/>
                    <a:p>
                      <a:r>
                        <a:rPr lang="en-US" sz="2000" b="1" dirty="0"/>
                        <a:t>Community &amp; Neighborhood Organizations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Marketing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Improve neighborhoods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Economic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85497"/>
                  </a:ext>
                </a:extLst>
              </a:tr>
              <a:tr h="1731345">
                <a:tc>
                  <a:txBody>
                    <a:bodyPr/>
                    <a:lstStyle/>
                    <a:p>
                      <a:r>
                        <a:rPr lang="en-US" sz="2000" b="1" dirty="0"/>
                        <a:t>Energy &amp; Water 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Grid interconnection with favorable tariff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Investment 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Increase distributed energy assets through rate-base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Grid reliability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Retain 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8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0CB6-86AA-F04E-8289-5BC7C81D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4405B-E66F-2947-A41F-FB2F0527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6" y="1573213"/>
            <a:ext cx="7632034" cy="436880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Not fundamentally an energy and water efficiency project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It’s a housing makeover that redirects utility bill savings and leverages value of homes into neighborhood improvements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Homeowner value proposition driven by quality-of-life issues such as comfort and healthy home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Neighborhood, city, global benefits are too abstract to motivate major homeowner investment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EcoMakeover</a:t>
            </a:r>
            <a:r>
              <a:rPr lang="en-US" dirty="0"/>
              <a:t> market does not currently exist, we have to create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1D08F-9C98-794D-9225-6586DA3133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C121-097C-2145-A591-FC3B4A24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82AB9-C5F5-2E4D-B542-C5F062DFB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403350"/>
            <a:ext cx="7781925" cy="4538663"/>
          </a:xfrm>
        </p:spPr>
        <p:txBody>
          <a:bodyPr/>
          <a:lstStyle/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EcoMakeover</a:t>
            </a:r>
            <a:r>
              <a:rPr lang="en-US" dirty="0"/>
              <a:t> is a Project Developer that organizes and finances neighborhood transformation</a:t>
            </a: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Project Revenue for one block:</a:t>
            </a:r>
          </a:p>
          <a:p>
            <a:pPr marL="10287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Bond financing raised = $5M (gross revenue)</a:t>
            </a:r>
          </a:p>
          <a:p>
            <a:pPr marL="10287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Estimated Gross Profit (25-40%) = $1.25-2M (after development and construction costs)</a:t>
            </a:r>
          </a:p>
          <a:p>
            <a:pPr marL="10287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Estimated Net Profit (3-5%) = $150k-$250k (after marketing, administrative, and finance costs)</a:t>
            </a: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Profit ~ $200,000/block</a:t>
            </a: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Ongoing O&amp;M: % commission on monthly O+M fee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841C-8F36-3141-8F35-183344DB3E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8448-8AB6-9841-9665-CAFDC8D4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and Available Market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55BC-B4BA-804B-A286-8DA5C2CF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Competition: no equivalent product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Whole-home energy improvement (weatherization)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Single-system upgrade (furnace replacement)</a:t>
            </a:r>
          </a:p>
          <a:p>
            <a:pPr marL="228600" indent="0"/>
            <a:r>
              <a:rPr lang="en-US" b="1" dirty="0"/>
              <a:t>Total Available Market</a:t>
            </a:r>
            <a:r>
              <a:rPr lang="en-US" dirty="0"/>
              <a:t>: 3500 blocks in Oakland; $17.5B revenue</a:t>
            </a:r>
          </a:p>
          <a:p>
            <a:pPr marL="228600" indent="0"/>
            <a:r>
              <a:rPr lang="en-US" b="1" dirty="0"/>
              <a:t>Serviceable Available Market</a:t>
            </a:r>
            <a:r>
              <a:rPr lang="en-US" dirty="0"/>
              <a:t>: 1000 blocks in Oakland; $5B revenue</a:t>
            </a:r>
          </a:p>
          <a:p>
            <a:pPr marL="228600" indent="0"/>
            <a:r>
              <a:rPr lang="en-US" b="1" dirty="0"/>
              <a:t>Serviceable Obtainable Market</a:t>
            </a:r>
            <a:r>
              <a:rPr lang="en-US" dirty="0"/>
              <a:t>: 50 blocks in Oakland; $250M revenue (growth target for 5 years)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7862-08C5-8D4C-92E3-2C363A1385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5FC4-18E6-BF4A-9F04-BA66931C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Discovery – Top Interviews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641D-33A4-C748-9DC3-1E5527ECE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187777"/>
            <a:ext cx="7781925" cy="4754236"/>
          </a:xfrm>
        </p:spPr>
        <p:txBody>
          <a:bodyPr/>
          <a:lstStyle/>
          <a:p>
            <a:pPr marL="685800" indent="-457200">
              <a:buFont typeface="+mj-lt"/>
              <a:buAutoNum type="arabicPeriod"/>
            </a:pPr>
            <a:r>
              <a:rPr lang="en-US" b="1" dirty="0"/>
              <a:t>City of Boulder, Climate Initiative Director </a:t>
            </a:r>
            <a:r>
              <a:rPr lang="en-US" dirty="0"/>
              <a:t>– City struggling with how to pay for electrifying homes</a:t>
            </a:r>
          </a:p>
          <a:p>
            <a:pPr marL="685800" indent="-457200">
              <a:buFont typeface="+mj-lt"/>
              <a:buAutoNum type="arabicPeriod"/>
            </a:pPr>
            <a:r>
              <a:rPr lang="en-US" b="1" dirty="0"/>
              <a:t>CA Deputy Treasurer, Public Finance </a:t>
            </a:r>
            <a:r>
              <a:rPr lang="en-US" dirty="0"/>
              <a:t>– Need to align state and local interests in infrastructure financing</a:t>
            </a:r>
          </a:p>
          <a:p>
            <a:pPr marL="685800" indent="-457200">
              <a:buFont typeface="+mj-lt"/>
              <a:buAutoNum type="arabicPeriod"/>
            </a:pPr>
            <a:r>
              <a:rPr lang="en-US" b="1" dirty="0"/>
              <a:t>Remodeling Contractor </a:t>
            </a:r>
            <a:r>
              <a:rPr lang="en-US" dirty="0"/>
              <a:t>– 5 reasons homeowners do remodeling projects</a:t>
            </a:r>
          </a:p>
          <a:p>
            <a:pPr marL="685800" indent="-457200">
              <a:buFont typeface="+mj-lt"/>
              <a:buAutoNum type="arabicPeriod"/>
            </a:pPr>
            <a:r>
              <a:rPr lang="en-US" b="1" dirty="0"/>
              <a:t>Community Organizer </a:t>
            </a:r>
            <a:r>
              <a:rPr lang="en-US" dirty="0"/>
              <a:t>– Economic development and displacement issues in neighborhoods</a:t>
            </a:r>
          </a:p>
          <a:p>
            <a:pPr marL="685800" indent="-457200">
              <a:buFont typeface="+mj-lt"/>
              <a:buAutoNum type="arabicPeriod"/>
            </a:pPr>
            <a:r>
              <a:rPr lang="en-US" b="1" dirty="0"/>
              <a:t>Non-profit founder</a:t>
            </a:r>
            <a:r>
              <a:rPr lang="en-US" dirty="0"/>
              <a:t>, residential energy retrofits – Program patterned after Victory Gardens of WWII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68D85-20E3-7F4B-B46B-8DBFC94C1E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82625" y="331050"/>
            <a:ext cx="77820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Next for </a:t>
            </a:r>
            <a:r>
              <a:rPr lang="en-US" dirty="0" err="1"/>
              <a:t>EcoBlock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67" y="1136850"/>
            <a:ext cx="3969566" cy="491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4881775" y="1171546"/>
            <a:ext cx="1863600" cy="488000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55525" y="1102154"/>
            <a:ext cx="4791000" cy="44472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/>
              <a:t>Oakland pilot project</a:t>
            </a:r>
          </a:p>
          <a:p>
            <a:pPr lvl="1" indent="-368300">
              <a:spcBef>
                <a:spcPts val="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2/3 of funding raised</a:t>
            </a:r>
          </a:p>
          <a:p>
            <a:pPr lvl="1" indent="-368300">
              <a:spcBef>
                <a:spcPts val="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break ground in late 2020</a:t>
            </a:r>
          </a:p>
          <a:p>
            <a:pPr lvl="1" indent="-368300">
              <a:spcBef>
                <a:spcPts val="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validate performance and homeowner behavior</a:t>
            </a:r>
          </a:p>
          <a:p>
            <a:pPr lvl="1" indent="-368300">
              <a:spcBef>
                <a:spcPts val="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collect data on value propositions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/>
              <a:t>Identify policy, permitting, utility tariffs, etc. needed for scaling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/>
              <a:t>Work with local non-profits and community groups to partner on future blocks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/>
              <a:t>Form non-profit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/>
              <a:t>Objective: scaling with private market financing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61666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3701-D56D-474C-B5D4-F9570A37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18" y="67236"/>
            <a:ext cx="4025727" cy="605118"/>
          </a:xfrm>
        </p:spPr>
        <p:txBody>
          <a:bodyPr anchor="t"/>
          <a:lstStyle/>
          <a:p>
            <a:r>
              <a:rPr lang="en-US" sz="3000" dirty="0"/>
              <a:t>Value Proposition</a:t>
            </a:r>
            <a:br>
              <a:rPr lang="en-US" sz="2800" dirty="0">
                <a:solidFill>
                  <a:srgbClr val="0070C0"/>
                </a:solidFill>
                <a:latin typeface="Calibri Light"/>
              </a:rPr>
            </a:b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24" y="1801906"/>
            <a:ext cx="4450975" cy="4858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757858"/>
            <a:ext cx="3963508" cy="302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8" y="4144625"/>
            <a:ext cx="4055105" cy="270340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097741" y="3523130"/>
            <a:ext cx="501744" cy="7664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6435" y="331644"/>
            <a:ext cx="37651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Hey Honey, what if we could channel big </a:t>
            </a:r>
            <a:r>
              <a:rPr lang="en-US" sz="1900" b="1" dirty="0">
                <a:solidFill>
                  <a:srgbClr val="0070C0"/>
                </a:solidFill>
              </a:rPr>
              <a:t>savings</a:t>
            </a:r>
            <a:r>
              <a:rPr lang="en-US" sz="1900" b="1" dirty="0">
                <a:solidFill>
                  <a:srgbClr val="FF0000"/>
                </a:solidFill>
              </a:rPr>
              <a:t> from our monthly utility, gasoline &amp; auto bills into renovating our house and beautifying our block?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572000" y="-19522"/>
            <a:ext cx="4410636" cy="2184498"/>
          </a:xfrm>
          <a:prstGeom prst="wedgeEllipseCallout">
            <a:avLst>
              <a:gd name="adj1" fmla="val 10952"/>
              <a:gd name="adj2" fmla="val 809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3701-D56D-474C-B5D4-F9570A37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1" y="67236"/>
            <a:ext cx="3622317" cy="1102658"/>
          </a:xfrm>
        </p:spPr>
        <p:txBody>
          <a:bodyPr anchor="t"/>
          <a:lstStyle/>
          <a:p>
            <a:r>
              <a:rPr lang="en-US" sz="3000" dirty="0"/>
              <a:t>It’s the promise of </a:t>
            </a:r>
            <a:r>
              <a:rPr lang="en-US" sz="3000" dirty="0" err="1"/>
              <a:t>EcoMakeover</a:t>
            </a:r>
            <a:r>
              <a:rPr lang="en-US" sz="3000" dirty="0"/>
              <a:t>!</a:t>
            </a:r>
            <a:br>
              <a:rPr lang="en-US" sz="2800" dirty="0">
                <a:solidFill>
                  <a:srgbClr val="0070C0"/>
                </a:solidFill>
                <a:latin typeface="Calibri Light"/>
              </a:rPr>
            </a:b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16" y="1801906"/>
            <a:ext cx="4238483" cy="4858871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787152" y="282388"/>
            <a:ext cx="2259107" cy="1529035"/>
          </a:xfrm>
          <a:prstGeom prst="wedgeEllipseCallout">
            <a:avLst>
              <a:gd name="adj1" fmla="val -8761"/>
              <a:gd name="adj2" fmla="val 1282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5516" y="566916"/>
            <a:ext cx="214074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No money down, No hassle, </a:t>
            </a:r>
          </a:p>
          <a:p>
            <a:r>
              <a:rPr lang="en-US" sz="1900" b="1" dirty="0">
                <a:solidFill>
                  <a:srgbClr val="FF0000"/>
                </a:solidFill>
              </a:rPr>
              <a:t>No risk!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274706" y="390517"/>
            <a:ext cx="1869293" cy="1573306"/>
          </a:xfrm>
          <a:prstGeom prst="wedgeEllipseCallout">
            <a:avLst>
              <a:gd name="adj1" fmla="val -15032"/>
              <a:gd name="adj2" fmla="val 1041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57353" y="678975"/>
            <a:ext cx="1759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It’s too good to be true! Let’s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2987"/>
            <a:ext cx="5486400" cy="4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3701-D56D-474C-B5D4-F9570A37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05" y="67236"/>
            <a:ext cx="9108716" cy="605118"/>
          </a:xfrm>
        </p:spPr>
        <p:txBody>
          <a:bodyPr anchor="t"/>
          <a:lstStyle/>
          <a:p>
            <a:r>
              <a:rPr lang="en-US" sz="3000" dirty="0"/>
              <a:t> How does it work? Where’s the magic sauce?</a:t>
            </a:r>
            <a:br>
              <a:rPr lang="en-US" sz="2800" dirty="0">
                <a:solidFill>
                  <a:srgbClr val="0070C0"/>
                </a:solidFill>
                <a:latin typeface="Calibri Light"/>
              </a:rPr>
            </a:b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25" y="2985247"/>
            <a:ext cx="3366974" cy="367553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752684" y="647701"/>
            <a:ext cx="1707779" cy="1529035"/>
          </a:xfrm>
          <a:prstGeom prst="wedgeEllipseCallout">
            <a:avLst>
              <a:gd name="adj1" fmla="val -6301"/>
              <a:gd name="adj2" fmla="val 1493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9577" y="1064458"/>
            <a:ext cx="17104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Wow, green tech is great!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449671" y="1076317"/>
            <a:ext cx="1707782" cy="1573306"/>
          </a:xfrm>
          <a:prstGeom prst="wedgeEllipseCallout">
            <a:avLst>
              <a:gd name="adj1" fmla="val 1635"/>
              <a:gd name="adj2" fmla="val 1204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23084" y="1261990"/>
            <a:ext cx="1434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</a:rPr>
              <a:t>It saves money &amp; the planet too!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3095843"/>
            <a:ext cx="6044528" cy="371971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2893209" y="5818224"/>
            <a:ext cx="501744" cy="7933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7054"/>
            <a:ext cx="590325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Retrofitting makes homes 50% more energy &amp; water efficient!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Block-scale solar microgrid + smart controls adds an extra 30% energy efficiency!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Provides enough energy to power one EV per house – no more need for dirty gasoline! </a:t>
            </a:r>
          </a:p>
        </p:txBody>
      </p:sp>
    </p:spTree>
    <p:extLst>
      <p:ext uri="{BB962C8B-B14F-4D97-AF65-F5344CB8AC3E}">
        <p14:creationId xmlns:p14="http://schemas.microsoft.com/office/powerpoint/2010/main" val="14110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205" y="68091"/>
            <a:ext cx="4899477" cy="581548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Business Model Canvas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06791"/>
            <a:ext cx="1909421" cy="4882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Key 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3469" y="717879"/>
            <a:ext cx="1789076" cy="2964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Key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Activities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7558" y="717750"/>
            <a:ext cx="1805018" cy="2964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Customer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Relationships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67575" y="717749"/>
            <a:ext cx="1865792" cy="4865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Customer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Segments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9948" y="3693051"/>
            <a:ext cx="1785978" cy="1890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Key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Resources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63606" y="3693051"/>
            <a:ext cx="1803969" cy="1939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Channels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Municipality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Neighborhood 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Community non-profits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Utilities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CCA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589165"/>
            <a:ext cx="4557915" cy="1268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Cost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Structure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5215" y="5594033"/>
            <a:ext cx="4568785" cy="1263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Revenue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Streams</a:t>
            </a: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8BD3FD32-B928-1A4D-901A-51F4E0342A23}"/>
              </a:ext>
            </a:extLst>
          </p:cNvPr>
          <p:cNvSpPr txBox="1"/>
          <p:nvPr/>
        </p:nvSpPr>
        <p:spPr>
          <a:xfrm>
            <a:off x="103726" y="1164680"/>
            <a:ext cx="1679944" cy="416809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Municipalities</a:t>
            </a: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C1D20684-07B6-4F47-8B43-318274AA4887}"/>
              </a:ext>
            </a:extLst>
          </p:cNvPr>
          <p:cNvSpPr txBox="1"/>
          <p:nvPr/>
        </p:nvSpPr>
        <p:spPr>
          <a:xfrm>
            <a:off x="98141" y="1674632"/>
            <a:ext cx="1675050" cy="682122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Community &amp; Neighborhood Associations</a:t>
            </a: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BFCCD796-7055-794F-A986-FC09A0D631CB}"/>
              </a:ext>
            </a:extLst>
          </p:cNvPr>
          <p:cNvSpPr txBox="1"/>
          <p:nvPr/>
        </p:nvSpPr>
        <p:spPr>
          <a:xfrm>
            <a:off x="1918408" y="3946478"/>
            <a:ext cx="1645305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Contractors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:a16="http://schemas.microsoft.com/office/drawing/2014/main" id="{E0B1D0B5-2F7A-634A-9802-1FE94DB56657}"/>
              </a:ext>
            </a:extLst>
          </p:cNvPr>
          <p:cNvSpPr txBox="1"/>
          <p:nvPr/>
        </p:nvSpPr>
        <p:spPr>
          <a:xfrm>
            <a:off x="7357640" y="1270030"/>
            <a:ext cx="1658150" cy="644546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Homeowner: middle-low income, metro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E1DC74A-627F-2B49-875E-25698A0770F8}"/>
              </a:ext>
            </a:extLst>
          </p:cNvPr>
          <p:cNvSpPr/>
          <p:nvPr/>
        </p:nvSpPr>
        <p:spPr>
          <a:xfrm>
            <a:off x="3668577" y="718033"/>
            <a:ext cx="1789076" cy="4865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 Propositions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3339" y="3409769"/>
            <a:ext cx="1589748" cy="479515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Increased property value</a:t>
            </a: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A8A58D4B-6CB9-6147-A204-09EFAC21A995}"/>
              </a:ext>
            </a:extLst>
          </p:cNvPr>
          <p:cNvSpPr txBox="1"/>
          <p:nvPr/>
        </p:nvSpPr>
        <p:spPr>
          <a:xfrm>
            <a:off x="7357640" y="2005303"/>
            <a:ext cx="1658772" cy="631684"/>
          </a:xfrm>
          <a:prstGeom prst="rect">
            <a:avLst/>
          </a:prstGeom>
          <a:solidFill>
            <a:srgbClr val="00B0F0">
              <a:alpha val="60000"/>
            </a:srgbClr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Homeowner: higher-income, metro </a:t>
            </a: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60559104-BCFA-444B-AACF-0F0867C8E286}"/>
              </a:ext>
            </a:extLst>
          </p:cNvPr>
          <p:cNvSpPr txBox="1"/>
          <p:nvPr/>
        </p:nvSpPr>
        <p:spPr>
          <a:xfrm>
            <a:off x="7324159" y="2774681"/>
            <a:ext cx="1658772" cy="506496"/>
          </a:xfrm>
          <a:prstGeom prst="rect">
            <a:avLst/>
          </a:prstGeom>
          <a:solidFill>
            <a:srgbClr val="7030A0">
              <a:alpha val="40000"/>
            </a:srgbClr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Homeowner: Tech-savvy</a:t>
            </a:r>
          </a:p>
        </p:txBody>
      </p:sp>
      <p:sp>
        <p:nvSpPr>
          <p:cNvPr id="25" name="Object 34">
            <a:extLst>
              <a:ext uri="{FF2B5EF4-FFF2-40B4-BE49-F238E27FC236}">
                <a16:creationId xmlns:a16="http://schemas.microsoft.com/office/drawing/2014/main" id="{9AA36129-78C0-8A42-B580-D006E00464A3}"/>
              </a:ext>
            </a:extLst>
          </p:cNvPr>
          <p:cNvSpPr txBox="1"/>
          <p:nvPr/>
        </p:nvSpPr>
        <p:spPr>
          <a:xfrm>
            <a:off x="7357018" y="3371904"/>
            <a:ext cx="1658772" cy="487916"/>
          </a:xfrm>
          <a:prstGeom prst="rect">
            <a:avLst/>
          </a:prstGeom>
          <a:solidFill>
            <a:srgbClr val="00B05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Homeowner: Eco-conscious</a:t>
            </a: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76E1B458-3ED2-2A4C-9660-4245A44CF6A7}"/>
              </a:ext>
            </a:extLst>
          </p:cNvPr>
          <p:cNvSpPr txBox="1"/>
          <p:nvPr/>
        </p:nvSpPr>
        <p:spPr>
          <a:xfrm>
            <a:off x="7324158" y="3946478"/>
            <a:ext cx="1691631" cy="41148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Landlord</a:t>
            </a: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70396978-E725-984B-8915-49DA7685B6B0}"/>
              </a:ext>
            </a:extLst>
          </p:cNvPr>
          <p:cNvSpPr txBox="1"/>
          <p:nvPr/>
        </p:nvSpPr>
        <p:spPr>
          <a:xfrm>
            <a:off x="103266" y="2449897"/>
            <a:ext cx="1669925" cy="520274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Energy &amp; Water Utilities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FBEDEE-0DFE-7645-9273-9B6813FF9C32}"/>
              </a:ext>
            </a:extLst>
          </p:cNvPr>
          <p:cNvSpPr txBox="1"/>
          <p:nvPr/>
        </p:nvSpPr>
        <p:spPr>
          <a:xfrm>
            <a:off x="3763041" y="1170888"/>
            <a:ext cx="1589748" cy="484918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Improved home comfort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1B7DC-B5AF-CF44-983C-645ABE8EB0F9}"/>
              </a:ext>
            </a:extLst>
          </p:cNvPr>
          <p:cNvSpPr txBox="1"/>
          <p:nvPr/>
        </p:nvSpPr>
        <p:spPr>
          <a:xfrm>
            <a:off x="3792632" y="1735453"/>
            <a:ext cx="1589748" cy="467911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Healthy indoor 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2D2859-16F9-FF48-B743-506D7DD5B718}"/>
              </a:ext>
            </a:extLst>
          </p:cNvPr>
          <p:cNvSpPr txBox="1"/>
          <p:nvPr/>
        </p:nvSpPr>
        <p:spPr>
          <a:xfrm>
            <a:off x="3787114" y="2283011"/>
            <a:ext cx="1589748" cy="467911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Address deferred maintenance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787F45-4638-904A-9DC6-2E423839049A}"/>
              </a:ext>
            </a:extLst>
          </p:cNvPr>
          <p:cNvSpPr txBox="1"/>
          <p:nvPr/>
        </p:nvSpPr>
        <p:spPr>
          <a:xfrm>
            <a:off x="3773339" y="2849103"/>
            <a:ext cx="1589748" cy="467911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Appliances and Equipment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78E43A-D814-2F4B-B102-F7E424E13244}"/>
              </a:ext>
            </a:extLst>
          </p:cNvPr>
          <p:cNvSpPr txBox="1"/>
          <p:nvPr/>
        </p:nvSpPr>
        <p:spPr>
          <a:xfrm>
            <a:off x="3763041" y="3974123"/>
            <a:ext cx="1589748" cy="375887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sidewalks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667F71-7E1F-0E4E-A70E-7CAA03D65C53}"/>
              </a:ext>
            </a:extLst>
          </p:cNvPr>
          <p:cNvSpPr txBox="1"/>
          <p:nvPr/>
        </p:nvSpPr>
        <p:spPr>
          <a:xfrm>
            <a:off x="3792632" y="4413028"/>
            <a:ext cx="1589748" cy="489315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Better street lighting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726D8F-614F-B64A-9469-59A2C345BD79}"/>
              </a:ext>
            </a:extLst>
          </p:cNvPr>
          <p:cNvSpPr txBox="1"/>
          <p:nvPr/>
        </p:nvSpPr>
        <p:spPr>
          <a:xfrm>
            <a:off x="3773339" y="4965361"/>
            <a:ext cx="1589748" cy="617668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Reduce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hsehold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energy + water costs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AC9BA5-5709-5741-9016-8FC892CD1C04}"/>
              </a:ext>
            </a:extLst>
          </p:cNvPr>
          <p:cNvSpPr txBox="1"/>
          <p:nvPr/>
        </p:nvSpPr>
        <p:spPr>
          <a:xfrm>
            <a:off x="5572963" y="1268476"/>
            <a:ext cx="1589748" cy="564274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3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Marketing &amp; outreach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83BCD5-45B6-5740-BC78-A230C6C81E56}"/>
              </a:ext>
            </a:extLst>
          </p:cNvPr>
          <p:cNvSpPr txBox="1"/>
          <p:nvPr/>
        </p:nvSpPr>
        <p:spPr>
          <a:xfrm>
            <a:off x="5572963" y="1914576"/>
            <a:ext cx="1589748" cy="358730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3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Project delivery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582E25-9C36-A540-B097-4E12E9D916FF}"/>
              </a:ext>
            </a:extLst>
          </p:cNvPr>
          <p:cNvSpPr txBox="1"/>
          <p:nvPr/>
        </p:nvSpPr>
        <p:spPr>
          <a:xfrm>
            <a:off x="5562222" y="2352806"/>
            <a:ext cx="1589748" cy="313622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 operation</a:t>
            </a: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4B751772-1C92-C344-89EA-EC04FF89D425}"/>
              </a:ext>
            </a:extLst>
          </p:cNvPr>
          <p:cNvSpPr txBox="1"/>
          <p:nvPr/>
        </p:nvSpPr>
        <p:spPr>
          <a:xfrm>
            <a:off x="95694" y="3065518"/>
            <a:ext cx="1679944" cy="410601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Investment Banks</a:t>
            </a:r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56883169-CB96-994B-BC32-CA2408A6C87E}"/>
              </a:ext>
            </a:extLst>
          </p:cNvPr>
          <p:cNvSpPr txBox="1"/>
          <p:nvPr/>
        </p:nvSpPr>
        <p:spPr>
          <a:xfrm>
            <a:off x="1936201" y="1170888"/>
            <a:ext cx="1679944" cy="410601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Marketing</a:t>
            </a:r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A982D3F9-8096-1E44-862F-C8428913DAE0}"/>
              </a:ext>
            </a:extLst>
          </p:cNvPr>
          <p:cNvSpPr txBox="1"/>
          <p:nvPr/>
        </p:nvSpPr>
        <p:spPr>
          <a:xfrm>
            <a:off x="1947701" y="1649729"/>
            <a:ext cx="1679944" cy="410601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Project Finance</a:t>
            </a: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EB6032E7-6569-6441-A8D9-E645DA734B5E}"/>
              </a:ext>
            </a:extLst>
          </p:cNvPr>
          <p:cNvSpPr txBox="1"/>
          <p:nvPr/>
        </p:nvSpPr>
        <p:spPr>
          <a:xfrm>
            <a:off x="1936201" y="2137950"/>
            <a:ext cx="1679944" cy="410601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Design &amp; Permit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CF357C6F-A136-8247-AE04-76F0CB437096}"/>
              </a:ext>
            </a:extLst>
          </p:cNvPr>
          <p:cNvSpPr txBox="1"/>
          <p:nvPr/>
        </p:nvSpPr>
        <p:spPr>
          <a:xfrm>
            <a:off x="1947701" y="2611771"/>
            <a:ext cx="1679944" cy="410601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Construction &amp; Interconnection</a:t>
            </a:r>
          </a:p>
        </p:txBody>
      </p:sp>
      <p:sp>
        <p:nvSpPr>
          <p:cNvPr id="47" name="Object 20">
            <a:extLst>
              <a:ext uri="{FF2B5EF4-FFF2-40B4-BE49-F238E27FC236}">
                <a16:creationId xmlns:a16="http://schemas.microsoft.com/office/drawing/2014/main" id="{22301ED5-E4F5-144B-930C-A4D5D1F6F8F4}"/>
              </a:ext>
            </a:extLst>
          </p:cNvPr>
          <p:cNvSpPr txBox="1"/>
          <p:nvPr/>
        </p:nvSpPr>
        <p:spPr>
          <a:xfrm>
            <a:off x="1962417" y="3075865"/>
            <a:ext cx="1679944" cy="410601"/>
          </a:xfrm>
          <a:prstGeom prst="rect">
            <a:avLst/>
          </a:prstGeom>
          <a:solidFill>
            <a:srgbClr val="FFC000"/>
          </a:solidFill>
          <a:ln w="12700">
            <a:solidFill>
              <a:srgbClr val="EFEFEF"/>
            </a:solidFill>
          </a:ln>
        </p:spPr>
        <p:txBody>
          <a:bodyPr wrap="square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O&amp;M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ADB743-916D-2144-8A36-A6335BB0F1BA}"/>
              </a:ext>
            </a:extLst>
          </p:cNvPr>
          <p:cNvSpPr txBox="1"/>
          <p:nvPr/>
        </p:nvSpPr>
        <p:spPr>
          <a:xfrm>
            <a:off x="5572127" y="2723736"/>
            <a:ext cx="1589748" cy="462748"/>
          </a:xfrm>
          <a:prstGeom prst="rect">
            <a:avLst/>
          </a:prstGeom>
          <a:solidFill>
            <a:srgbClr val="FFC000"/>
          </a:solidFill>
          <a:ln w="19050">
            <a:solidFill>
              <a:srgbClr val="EFEFEF"/>
            </a:solidFill>
          </a:ln>
        </p:spPr>
        <p:txBody>
          <a:bodyPr wrap="square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Customer referrals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Object 33">
            <a:extLst>
              <a:ext uri="{FF2B5EF4-FFF2-40B4-BE49-F238E27FC236}">
                <a16:creationId xmlns:a16="http://schemas.microsoft.com/office/drawing/2014/main" id="{34B67B44-8FF5-1C4D-94F3-D34EBE4F119A}"/>
              </a:ext>
            </a:extLst>
          </p:cNvPr>
          <p:cNvSpPr txBox="1"/>
          <p:nvPr/>
        </p:nvSpPr>
        <p:spPr>
          <a:xfrm>
            <a:off x="1961244" y="4350010"/>
            <a:ext cx="1645305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Design/ engineering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Object 33">
            <a:extLst>
              <a:ext uri="{FF2B5EF4-FFF2-40B4-BE49-F238E27FC236}">
                <a16:creationId xmlns:a16="http://schemas.microsoft.com/office/drawing/2014/main" id="{447BB0A1-C99D-FE44-B1D1-4F1F76C68827}"/>
              </a:ext>
            </a:extLst>
          </p:cNvPr>
          <p:cNvSpPr txBox="1"/>
          <p:nvPr/>
        </p:nvSpPr>
        <p:spPr>
          <a:xfrm>
            <a:off x="1970840" y="4776993"/>
            <a:ext cx="1645305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Equip. suppliers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Object 33">
            <a:extLst>
              <a:ext uri="{FF2B5EF4-FFF2-40B4-BE49-F238E27FC236}">
                <a16:creationId xmlns:a16="http://schemas.microsoft.com/office/drawing/2014/main" id="{98ABB96F-6977-F244-892C-85D8FF49D1D4}"/>
              </a:ext>
            </a:extLst>
          </p:cNvPr>
          <p:cNvSpPr txBox="1"/>
          <p:nvPr/>
        </p:nvSpPr>
        <p:spPr>
          <a:xfrm>
            <a:off x="1952509" y="5152575"/>
            <a:ext cx="1645305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Housing data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Object 33">
            <a:extLst>
              <a:ext uri="{FF2B5EF4-FFF2-40B4-BE49-F238E27FC236}">
                <a16:creationId xmlns:a16="http://schemas.microsoft.com/office/drawing/2014/main" id="{A020B9FA-44B2-E948-8D58-C88BF29F18C6}"/>
              </a:ext>
            </a:extLst>
          </p:cNvPr>
          <p:cNvSpPr txBox="1"/>
          <p:nvPr/>
        </p:nvSpPr>
        <p:spPr>
          <a:xfrm>
            <a:off x="4711791" y="5817407"/>
            <a:ext cx="1983977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Financing revenue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52046209-7A11-9A49-84E6-40064FB946B7}"/>
              </a:ext>
            </a:extLst>
          </p:cNvPr>
          <p:cNvSpPr txBox="1"/>
          <p:nvPr/>
        </p:nvSpPr>
        <p:spPr>
          <a:xfrm>
            <a:off x="113013" y="5817407"/>
            <a:ext cx="2150546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Customer Acquisition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Object 33">
            <a:extLst>
              <a:ext uri="{FF2B5EF4-FFF2-40B4-BE49-F238E27FC236}">
                <a16:creationId xmlns:a16="http://schemas.microsoft.com/office/drawing/2014/main" id="{222FCB81-3F0F-E846-BEBD-BCAF76BA7095}"/>
              </a:ext>
            </a:extLst>
          </p:cNvPr>
          <p:cNvSpPr txBox="1"/>
          <p:nvPr/>
        </p:nvSpPr>
        <p:spPr>
          <a:xfrm>
            <a:off x="4694491" y="6133801"/>
            <a:ext cx="1983977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O&amp;M commission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Object 33">
            <a:extLst>
              <a:ext uri="{FF2B5EF4-FFF2-40B4-BE49-F238E27FC236}">
                <a16:creationId xmlns:a16="http://schemas.microsoft.com/office/drawing/2014/main" id="{A72B6D58-37C5-E443-BD8F-CFE138589098}"/>
              </a:ext>
            </a:extLst>
          </p:cNvPr>
          <p:cNvSpPr txBox="1"/>
          <p:nvPr/>
        </p:nvSpPr>
        <p:spPr>
          <a:xfrm>
            <a:off x="115000" y="6137398"/>
            <a:ext cx="2569206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Project development &amp; mgt.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Object 33">
            <a:extLst>
              <a:ext uri="{FF2B5EF4-FFF2-40B4-BE49-F238E27FC236}">
                <a16:creationId xmlns:a16="http://schemas.microsoft.com/office/drawing/2014/main" id="{0095CD05-936B-174B-90F9-EC88561F1C13}"/>
              </a:ext>
            </a:extLst>
          </p:cNvPr>
          <p:cNvSpPr txBox="1"/>
          <p:nvPr/>
        </p:nvSpPr>
        <p:spPr>
          <a:xfrm>
            <a:off x="111772" y="6442059"/>
            <a:ext cx="2569206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General Contractor &amp; Subs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E154FD28-63F5-C042-A0A8-C30654644114}"/>
              </a:ext>
            </a:extLst>
          </p:cNvPr>
          <p:cNvSpPr txBox="1"/>
          <p:nvPr/>
        </p:nvSpPr>
        <p:spPr>
          <a:xfrm>
            <a:off x="2973948" y="5811665"/>
            <a:ext cx="943024" cy="3471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Permits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89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7" y="1328731"/>
            <a:ext cx="7452986" cy="496865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1576B77-85C1-7B49-AD61-6E0322E5A9EC}"/>
              </a:ext>
            </a:extLst>
          </p:cNvPr>
          <p:cNvSpPr txBox="1">
            <a:spLocks/>
          </p:cNvSpPr>
          <p:nvPr/>
        </p:nvSpPr>
        <p:spPr>
          <a:xfrm>
            <a:off x="0" y="262118"/>
            <a:ext cx="9144000" cy="5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n-US" sz="2800" dirty="0"/>
              <a:t>Homeowner Value Propositions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B323A4B8-F751-A548-9FCF-10D48A5409BE}"/>
              </a:ext>
            </a:extLst>
          </p:cNvPr>
          <p:cNvSpPr/>
          <p:nvPr/>
        </p:nvSpPr>
        <p:spPr>
          <a:xfrm>
            <a:off x="1109161" y="1453019"/>
            <a:ext cx="1427591" cy="640813"/>
          </a:xfrm>
          <a:prstGeom prst="wedgeRectCallout">
            <a:avLst>
              <a:gd name="adj1" fmla="val 39628"/>
              <a:gd name="adj2" fmla="val 2595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Insulated and sealed for </a:t>
            </a:r>
            <a:r>
              <a:rPr lang="en-US" sz="1400" b="1" dirty="0">
                <a:solidFill>
                  <a:schemeClr val="tx1"/>
                </a:solidFill>
              </a:rPr>
              <a:t>comfort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812C32E7-A995-6C41-9583-1BB08EEFFCCC}"/>
              </a:ext>
            </a:extLst>
          </p:cNvPr>
          <p:cNvSpPr/>
          <p:nvPr/>
        </p:nvSpPr>
        <p:spPr>
          <a:xfrm>
            <a:off x="225671" y="4420506"/>
            <a:ext cx="1903753" cy="659494"/>
          </a:xfrm>
          <a:prstGeom prst="wedgeRectCallout">
            <a:avLst>
              <a:gd name="adj1" fmla="val 45043"/>
              <a:gd name="adj2" fmla="val -134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Near-zero</a:t>
            </a:r>
            <a:r>
              <a:rPr lang="en-US" sz="1400" dirty="0">
                <a:solidFill>
                  <a:schemeClr val="tx1"/>
                </a:solidFill>
              </a:rPr>
              <a:t> energy and water bills offset loan payment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050DA362-E86B-AA41-B923-93F33673FEEE}"/>
              </a:ext>
            </a:extLst>
          </p:cNvPr>
          <p:cNvSpPr/>
          <p:nvPr/>
        </p:nvSpPr>
        <p:spPr>
          <a:xfrm>
            <a:off x="7490738" y="2999602"/>
            <a:ext cx="1427591" cy="801666"/>
          </a:xfrm>
          <a:prstGeom prst="wedgeRectCallout">
            <a:avLst>
              <a:gd name="adj1" fmla="val -182362"/>
              <a:gd name="adj2" fmla="val 269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</a:t>
            </a:r>
            <a:r>
              <a:rPr lang="en-US" sz="1400" dirty="0">
                <a:solidFill>
                  <a:schemeClr val="tx1"/>
                </a:solidFill>
              </a:rPr>
              <a:t> appliances and equipment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34460640-47D0-EF44-9CAC-A20FE6EC8A8A}"/>
              </a:ext>
            </a:extLst>
          </p:cNvPr>
          <p:cNvSpPr/>
          <p:nvPr/>
        </p:nvSpPr>
        <p:spPr>
          <a:xfrm>
            <a:off x="5347855" y="4890898"/>
            <a:ext cx="1851611" cy="466558"/>
          </a:xfrm>
          <a:prstGeom prst="wedgeRectCallout">
            <a:avLst>
              <a:gd name="adj1" fmla="val -44164"/>
              <a:gd name="adj2" fmla="val -2679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Disaster </a:t>
            </a:r>
            <a:r>
              <a:rPr lang="en-US" sz="1400" b="1" dirty="0">
                <a:solidFill>
                  <a:schemeClr val="tx1"/>
                </a:solidFill>
              </a:rPr>
              <a:t>resilient </a:t>
            </a:r>
            <a:r>
              <a:rPr lang="en-US" sz="1400" dirty="0">
                <a:solidFill>
                  <a:schemeClr val="tx1"/>
                </a:solidFill>
              </a:rPr>
              <a:t>and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energy</a:t>
            </a:r>
            <a:r>
              <a:rPr lang="en-US" sz="1400" b="1" dirty="0">
                <a:solidFill>
                  <a:schemeClr val="tx1"/>
                </a:solidFill>
              </a:rPr>
              <a:t> reliable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3EDC94AA-6DCF-6442-8087-A4A7BAD363BC}"/>
              </a:ext>
            </a:extLst>
          </p:cNvPr>
          <p:cNvSpPr/>
          <p:nvPr/>
        </p:nvSpPr>
        <p:spPr>
          <a:xfrm>
            <a:off x="6896908" y="1171670"/>
            <a:ext cx="1665239" cy="707233"/>
          </a:xfrm>
          <a:prstGeom prst="wedgeRectCallout">
            <a:avLst>
              <a:gd name="adj1" fmla="val -85842"/>
              <a:gd name="adj2" fmla="val 1302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Maintenance brought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up to date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D78DF39C-2A62-0C48-BE53-0AA2052CB8D2}"/>
              </a:ext>
            </a:extLst>
          </p:cNvPr>
          <p:cNvSpPr/>
          <p:nvPr/>
        </p:nvSpPr>
        <p:spPr>
          <a:xfrm>
            <a:off x="2655659" y="4581510"/>
            <a:ext cx="1195683" cy="618775"/>
          </a:xfrm>
          <a:prstGeom prst="wedgeRectCallout">
            <a:avLst>
              <a:gd name="adj1" fmla="val 23068"/>
              <a:gd name="adj2" fmla="val -892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Beautified</a:t>
            </a:r>
            <a:r>
              <a:rPr lang="en-US" sz="1400" dirty="0">
                <a:solidFill>
                  <a:schemeClr val="tx1"/>
                </a:solidFill>
              </a:rPr>
              <a:t> landscaping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14A04-1442-0D41-B4C5-C2F909380C98}"/>
              </a:ext>
            </a:extLst>
          </p:cNvPr>
          <p:cNvSpPr txBox="1"/>
          <p:nvPr/>
        </p:nvSpPr>
        <p:spPr>
          <a:xfrm>
            <a:off x="375781" y="56868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D88CFDA2-36B0-D84D-9998-D5BB20692622}"/>
              </a:ext>
            </a:extLst>
          </p:cNvPr>
          <p:cNvSpPr/>
          <p:nvPr/>
        </p:nvSpPr>
        <p:spPr>
          <a:xfrm>
            <a:off x="3725889" y="1541207"/>
            <a:ext cx="1234418" cy="749919"/>
          </a:xfrm>
          <a:prstGeom prst="wedgeRectCallout">
            <a:avLst>
              <a:gd name="adj1" fmla="val -80564"/>
              <a:gd name="adj2" fmla="val 1754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Healthy</a:t>
            </a:r>
            <a:r>
              <a:rPr lang="en-US" sz="1400" dirty="0">
                <a:solidFill>
                  <a:schemeClr val="tx1"/>
                </a:solidFill>
              </a:rPr>
              <a:t> indoor environment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7236A84-F89C-5C4B-B698-0210A245B5A2}"/>
              </a:ext>
            </a:extLst>
          </p:cNvPr>
          <p:cNvSpPr/>
          <p:nvPr/>
        </p:nvSpPr>
        <p:spPr>
          <a:xfrm>
            <a:off x="4078051" y="5357456"/>
            <a:ext cx="1195683" cy="759139"/>
          </a:xfrm>
          <a:prstGeom prst="wedgeRectCallout">
            <a:avLst>
              <a:gd name="adj1" fmla="val 40"/>
              <a:gd name="adj2" fmla="val -2426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Increased</a:t>
            </a:r>
            <a:r>
              <a:rPr lang="en-US" sz="1400" dirty="0">
                <a:solidFill>
                  <a:schemeClr val="tx1"/>
                </a:solidFill>
              </a:rPr>
              <a:t> property value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20599D41-F13C-D846-B40D-CA541640D5F0}"/>
              </a:ext>
            </a:extLst>
          </p:cNvPr>
          <p:cNvSpPr/>
          <p:nvPr/>
        </p:nvSpPr>
        <p:spPr>
          <a:xfrm>
            <a:off x="7199466" y="4297267"/>
            <a:ext cx="1628018" cy="413358"/>
          </a:xfrm>
          <a:prstGeom prst="wedgeRectCallout">
            <a:avLst>
              <a:gd name="adj1" fmla="val -81608"/>
              <a:gd name="adj2" fmla="val -1763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Convenience </a:t>
            </a:r>
            <a:r>
              <a:rPr lang="en-US" sz="1400" dirty="0">
                <a:solidFill>
                  <a:schemeClr val="tx1"/>
                </a:solidFill>
              </a:rPr>
              <a:t>of smart-home tech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F4237850-D1F8-434E-B02F-BEAB161545E2}"/>
              </a:ext>
            </a:extLst>
          </p:cNvPr>
          <p:cNvSpPr/>
          <p:nvPr/>
        </p:nvSpPr>
        <p:spPr>
          <a:xfrm>
            <a:off x="0" y="3159406"/>
            <a:ext cx="1903753" cy="453992"/>
          </a:xfrm>
          <a:prstGeom prst="wedgeRectCallout">
            <a:avLst>
              <a:gd name="adj1" fmla="val 46013"/>
              <a:gd name="adj2" fmla="val 974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Energy</a:t>
            </a:r>
            <a:r>
              <a:rPr lang="en-US" sz="1400" b="1" dirty="0">
                <a:solidFill>
                  <a:schemeClr val="tx1"/>
                </a:solidFill>
              </a:rPr>
              <a:t> independent </a:t>
            </a:r>
            <a:r>
              <a:rPr lang="en-US" sz="1400" dirty="0">
                <a:solidFill>
                  <a:schemeClr val="tx1"/>
                </a:solidFill>
              </a:rPr>
              <a:t>from utility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EBCADCE3-2DC6-DE49-A962-2E0274552580}"/>
              </a:ext>
            </a:extLst>
          </p:cNvPr>
          <p:cNvSpPr/>
          <p:nvPr/>
        </p:nvSpPr>
        <p:spPr>
          <a:xfrm>
            <a:off x="1254633" y="5326630"/>
            <a:ext cx="1590167" cy="511290"/>
          </a:xfrm>
          <a:prstGeom prst="wedgeRectCallout">
            <a:avLst>
              <a:gd name="adj1" fmla="val 31300"/>
              <a:gd name="adj2" fmla="val -2871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Eliminate waste </a:t>
            </a:r>
            <a:r>
              <a:rPr lang="en-US" sz="1400" dirty="0">
                <a:solidFill>
                  <a:schemeClr val="tx1"/>
                </a:solidFill>
              </a:rPr>
              <a:t>of energy &amp; water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63D85D36-EE8D-2C42-8129-10C29633AD63}"/>
              </a:ext>
            </a:extLst>
          </p:cNvPr>
          <p:cNvSpPr/>
          <p:nvPr/>
        </p:nvSpPr>
        <p:spPr>
          <a:xfrm>
            <a:off x="7242847" y="2291126"/>
            <a:ext cx="1195683" cy="528203"/>
          </a:xfrm>
          <a:prstGeom prst="wedgeRectCallout">
            <a:avLst>
              <a:gd name="adj1" fmla="val -71028"/>
              <a:gd name="adj2" fmla="val 772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Improved</a:t>
            </a:r>
            <a:r>
              <a:rPr lang="en-US" sz="1400" dirty="0">
                <a:solidFill>
                  <a:schemeClr val="tx1"/>
                </a:solidFill>
              </a:rPr>
              <a:t> safety</a:t>
            </a:r>
          </a:p>
        </p:txBody>
      </p:sp>
    </p:spTree>
    <p:extLst>
      <p:ext uri="{BB962C8B-B14F-4D97-AF65-F5344CB8AC3E}">
        <p14:creationId xmlns:p14="http://schemas.microsoft.com/office/powerpoint/2010/main" val="5531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87CD4-A20C-3443-BDA9-BAB57EDF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478"/>
            <a:ext cx="9144000" cy="458239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1576B77-85C1-7B49-AD61-6E0322E5A9EC}"/>
              </a:ext>
            </a:extLst>
          </p:cNvPr>
          <p:cNvSpPr txBox="1">
            <a:spLocks/>
          </p:cNvSpPr>
          <p:nvPr/>
        </p:nvSpPr>
        <p:spPr>
          <a:xfrm>
            <a:off x="108766" y="272695"/>
            <a:ext cx="8781747" cy="5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400"/>
              <a:buNone/>
              <a:defRPr sz="2500" b="1">
                <a:solidFill>
                  <a:srgbClr val="003366"/>
                </a:solidFill>
                <a:latin typeface="Calibri Light" panose="020F0302020204030204" pitchFamily="34" charset="0"/>
              </a:defRPr>
            </a:lvl1pPr>
            <a:lvl2pPr>
              <a:buSzPts val="1400"/>
              <a:buNone/>
              <a:defRPr sz="3200" b="1">
                <a:solidFill>
                  <a:srgbClr val="003366"/>
                </a:solidFill>
              </a:defRPr>
            </a:lvl2pPr>
            <a:lvl3pPr>
              <a:buSzPts val="1400"/>
              <a:buNone/>
              <a:defRPr sz="3200" b="1">
                <a:solidFill>
                  <a:srgbClr val="003366"/>
                </a:solidFill>
              </a:defRPr>
            </a:lvl3pPr>
            <a:lvl4pPr>
              <a:buSzPts val="1400"/>
              <a:buNone/>
              <a:defRPr sz="3200" b="1">
                <a:solidFill>
                  <a:srgbClr val="003366"/>
                </a:solidFill>
              </a:defRPr>
            </a:lvl4pPr>
            <a:lvl5pPr>
              <a:buSzPts val="1400"/>
              <a:buNone/>
              <a:defRPr sz="3200" b="1">
                <a:solidFill>
                  <a:srgbClr val="003366"/>
                </a:solidFill>
              </a:defRPr>
            </a:lvl5pPr>
            <a:lvl6pPr>
              <a:buSzPts val="1400"/>
              <a:buNone/>
              <a:defRPr sz="3200" b="1">
                <a:solidFill>
                  <a:srgbClr val="2C5993"/>
                </a:solidFill>
              </a:defRPr>
            </a:lvl6pPr>
            <a:lvl7pPr>
              <a:buSzPts val="1400"/>
              <a:buNone/>
              <a:defRPr sz="3200" b="1">
                <a:solidFill>
                  <a:srgbClr val="2C5993"/>
                </a:solidFill>
              </a:defRPr>
            </a:lvl7pPr>
            <a:lvl8pPr>
              <a:buSzPts val="1400"/>
              <a:buNone/>
              <a:defRPr sz="3200" b="1">
                <a:solidFill>
                  <a:srgbClr val="2C5993"/>
                </a:solidFill>
              </a:defRPr>
            </a:lvl8pPr>
            <a:lvl9pPr>
              <a:buSzPts val="1400"/>
              <a:buNone/>
              <a:defRPr sz="3200" b="1">
                <a:solidFill>
                  <a:srgbClr val="2C5993"/>
                </a:solidFill>
              </a:defRPr>
            </a:lvl9pPr>
          </a:lstStyle>
          <a:p>
            <a:pPr algn="ctr"/>
            <a:r>
              <a:rPr lang="en-US" altLang="en-US" sz="2800" dirty="0">
                <a:latin typeface="+mn-lt"/>
              </a:rPr>
              <a:t>Neighborhood Value Propositions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5A5BC54-A58D-5343-8854-34E4904C7C9D}"/>
              </a:ext>
            </a:extLst>
          </p:cNvPr>
          <p:cNvSpPr/>
          <p:nvPr/>
        </p:nvSpPr>
        <p:spPr>
          <a:xfrm>
            <a:off x="1389861" y="1502931"/>
            <a:ext cx="1459663" cy="669766"/>
          </a:xfrm>
          <a:prstGeom prst="wedgeRoundRectCallout">
            <a:avLst>
              <a:gd name="adj1" fmla="val 21520"/>
              <a:gd name="adj2" fmla="val 97494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Better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lighting</a:t>
            </a:r>
            <a:r>
              <a:rPr lang="en-US" sz="1400" dirty="0">
                <a:solidFill>
                  <a:schemeClr val="tx1"/>
                </a:solidFill>
              </a:rPr>
              <a:t> with LED streetlights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083ED52-9C8E-2F4D-8EDB-706B585981CF}"/>
              </a:ext>
            </a:extLst>
          </p:cNvPr>
          <p:cNvSpPr/>
          <p:nvPr/>
        </p:nvSpPr>
        <p:spPr>
          <a:xfrm>
            <a:off x="232840" y="5480492"/>
            <a:ext cx="2251817" cy="654236"/>
          </a:xfrm>
          <a:prstGeom prst="wedgeRoundRectCallout">
            <a:avLst>
              <a:gd name="adj1" fmla="val 41038"/>
              <a:gd name="adj2" fmla="val -140610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Affordable mobility and Improved parking </a:t>
            </a:r>
            <a:r>
              <a:rPr lang="en-US" sz="1400" dirty="0">
                <a:solidFill>
                  <a:schemeClr val="tx1"/>
                </a:solidFill>
              </a:rPr>
              <a:t>with shared EVs and E-Bikes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602B2400-56BA-A346-88B9-27C464D5FD8C}"/>
              </a:ext>
            </a:extLst>
          </p:cNvPr>
          <p:cNvSpPr/>
          <p:nvPr/>
        </p:nvSpPr>
        <p:spPr>
          <a:xfrm>
            <a:off x="2717496" y="5638561"/>
            <a:ext cx="1982093" cy="669766"/>
          </a:xfrm>
          <a:prstGeom prst="wedgeRoundRectCallout">
            <a:avLst>
              <a:gd name="adj1" fmla="val 38895"/>
              <a:gd name="adj2" fmla="val -97769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Reduced flooding </a:t>
            </a:r>
            <a:r>
              <a:rPr lang="en-US" sz="1400" dirty="0">
                <a:solidFill>
                  <a:schemeClr val="tx1"/>
                </a:solidFill>
              </a:rPr>
              <a:t>with porous pavement and rain gardens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1B050AD-226D-F240-A68A-34DD6D007F80}"/>
              </a:ext>
            </a:extLst>
          </p:cNvPr>
          <p:cNvSpPr/>
          <p:nvPr/>
        </p:nvSpPr>
        <p:spPr>
          <a:xfrm>
            <a:off x="6381640" y="1891547"/>
            <a:ext cx="1382966" cy="473026"/>
          </a:xfrm>
          <a:prstGeom prst="wedgeRoundRectCallout">
            <a:avLst>
              <a:gd name="adj1" fmla="val -103998"/>
              <a:gd name="adj2" fmla="val 94376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Rejuvenated</a:t>
            </a:r>
            <a:r>
              <a:rPr lang="en-US" sz="1400" dirty="0">
                <a:solidFill>
                  <a:schemeClr val="tx1"/>
                </a:solidFill>
              </a:rPr>
              <a:t> landscaping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3949D90-3533-5C4B-9888-5D3EAC856C81}"/>
              </a:ext>
            </a:extLst>
          </p:cNvPr>
          <p:cNvSpPr/>
          <p:nvPr/>
        </p:nvSpPr>
        <p:spPr>
          <a:xfrm>
            <a:off x="6089466" y="4479009"/>
            <a:ext cx="1020667" cy="520870"/>
          </a:xfrm>
          <a:prstGeom prst="wedgeRoundRectCallout">
            <a:avLst>
              <a:gd name="adj1" fmla="val -99250"/>
              <a:gd name="adj2" fmla="val 71625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</a:t>
            </a:r>
            <a:r>
              <a:rPr lang="en-US" sz="1400" dirty="0">
                <a:solidFill>
                  <a:schemeClr val="tx1"/>
                </a:solidFill>
              </a:rPr>
              <a:t> sidewalks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A596B60A-F5EF-694A-BE04-022D1561B050}"/>
              </a:ext>
            </a:extLst>
          </p:cNvPr>
          <p:cNvSpPr/>
          <p:nvPr/>
        </p:nvSpPr>
        <p:spPr>
          <a:xfrm>
            <a:off x="5870418" y="5409210"/>
            <a:ext cx="1471729" cy="796800"/>
          </a:xfrm>
          <a:prstGeom prst="wedgeRoundRectCallout">
            <a:avLst>
              <a:gd name="adj1" fmla="val -76477"/>
              <a:gd name="adj2" fmla="val -61944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Resilient</a:t>
            </a:r>
            <a:r>
              <a:rPr lang="en-US" sz="1400" dirty="0">
                <a:solidFill>
                  <a:schemeClr val="tx1"/>
                </a:solidFill>
              </a:rPr>
              <a:t> undergrounded power system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5E92D54-ADFB-7A4C-9DAB-3106249D2F80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0ED967C-4E35-AA46-9B8F-62988DE954DA}"/>
              </a:ext>
            </a:extLst>
          </p:cNvPr>
          <p:cNvSpPr/>
          <p:nvPr/>
        </p:nvSpPr>
        <p:spPr>
          <a:xfrm>
            <a:off x="6638697" y="2508557"/>
            <a:ext cx="2251817" cy="934008"/>
          </a:xfrm>
          <a:prstGeom prst="wedgeRoundRectCallout">
            <a:avLst>
              <a:gd name="adj1" fmla="val -66427"/>
              <a:gd name="adj2" fmla="val 82654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Strengthen neighborhood: </a:t>
            </a:r>
            <a:r>
              <a:rPr lang="en-US" sz="1400" dirty="0">
                <a:solidFill>
                  <a:schemeClr val="tx1"/>
                </a:solidFill>
              </a:rPr>
              <a:t>turn utility and gas bills into inward investment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E33F366-8A19-5F40-8C42-A888AF5D83F2}"/>
              </a:ext>
            </a:extLst>
          </p:cNvPr>
          <p:cNvSpPr/>
          <p:nvPr/>
        </p:nvSpPr>
        <p:spPr>
          <a:xfrm>
            <a:off x="2401454" y="3172358"/>
            <a:ext cx="1616439" cy="654236"/>
          </a:xfrm>
          <a:prstGeom prst="wedgeRoundRectCallout">
            <a:avLst>
              <a:gd name="adj1" fmla="val 21039"/>
              <a:gd name="adj2" fmla="val 181276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Improved traffic safety </a:t>
            </a:r>
            <a:r>
              <a:rPr lang="en-US" sz="1400" dirty="0">
                <a:solidFill>
                  <a:schemeClr val="tx1"/>
                </a:solidFill>
              </a:rPr>
              <a:t>(e.g., traffic calming?)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7EC4B3E1-7AC2-B94D-8D9D-7804E47EA90F}"/>
              </a:ext>
            </a:extLst>
          </p:cNvPr>
          <p:cNvSpPr/>
          <p:nvPr/>
        </p:nvSpPr>
        <p:spPr>
          <a:xfrm>
            <a:off x="232840" y="2321325"/>
            <a:ext cx="1780687" cy="654236"/>
          </a:xfrm>
          <a:prstGeom prst="wedgeRoundRectCallout">
            <a:avLst>
              <a:gd name="adj1" fmla="val -33816"/>
              <a:gd name="adj2" fmla="val 140334"/>
              <a:gd name="adj3" fmla="val 16667"/>
            </a:avLst>
          </a:prstGeom>
          <a:solidFill>
            <a:srgbClr val="FFC000">
              <a:alpha val="90000"/>
            </a:srgbClr>
          </a:solidFill>
          <a:ln>
            <a:solidFill>
              <a:schemeClr val="accent1">
                <a:shade val="50000"/>
                <a:alpha val="92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Improved public safety </a:t>
            </a:r>
            <a:r>
              <a:rPr lang="en-US" sz="1400" dirty="0">
                <a:solidFill>
                  <a:schemeClr val="tx1"/>
                </a:solidFill>
              </a:rPr>
              <a:t>(e.g. security cameras?)</a:t>
            </a:r>
          </a:p>
        </p:txBody>
      </p:sp>
    </p:spTree>
    <p:extLst>
      <p:ext uri="{BB962C8B-B14F-4D97-AF65-F5344CB8AC3E}">
        <p14:creationId xmlns:p14="http://schemas.microsoft.com/office/powerpoint/2010/main" val="16540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C94E7-E24B-1041-AA0D-9945F82D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79" y="1202151"/>
            <a:ext cx="7084442" cy="566755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1576B77-85C1-7B49-AD61-6E0322E5A9EC}"/>
              </a:ext>
            </a:extLst>
          </p:cNvPr>
          <p:cNvSpPr txBox="1">
            <a:spLocks/>
          </p:cNvSpPr>
          <p:nvPr/>
        </p:nvSpPr>
        <p:spPr>
          <a:xfrm>
            <a:off x="108767" y="286983"/>
            <a:ext cx="8926466" cy="5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n-US" sz="2800" dirty="0"/>
              <a:t>City/Regional Value Propositions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B323A4B8-F751-A548-9FCF-10D48A5409BE}"/>
              </a:ext>
            </a:extLst>
          </p:cNvPr>
          <p:cNvSpPr/>
          <p:nvPr/>
        </p:nvSpPr>
        <p:spPr>
          <a:xfrm>
            <a:off x="7153646" y="2995823"/>
            <a:ext cx="1223674" cy="618775"/>
          </a:xfrm>
          <a:prstGeom prst="wedgeRectCallout">
            <a:avLst>
              <a:gd name="adj1" fmla="val -40771"/>
              <a:gd name="adj2" fmla="val 2402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Shared </a:t>
            </a:r>
            <a:r>
              <a:rPr lang="en-US" sz="1400" b="1" dirty="0">
                <a:solidFill>
                  <a:schemeClr val="tx1"/>
                </a:solidFill>
              </a:rPr>
              <a:t>prosperity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812C32E7-A995-6C41-9583-1BB08EEFFCCC}"/>
              </a:ext>
            </a:extLst>
          </p:cNvPr>
          <p:cNvSpPr/>
          <p:nvPr/>
        </p:nvSpPr>
        <p:spPr>
          <a:xfrm>
            <a:off x="1412480" y="1650353"/>
            <a:ext cx="2067112" cy="384912"/>
          </a:xfrm>
          <a:prstGeom prst="wedgeRectCallout">
            <a:avLst>
              <a:gd name="adj1" fmla="val 89729"/>
              <a:gd name="adj2" fmla="val 489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Improved</a:t>
            </a:r>
            <a:r>
              <a:rPr lang="en-US" sz="1400" dirty="0">
                <a:solidFill>
                  <a:schemeClr val="tx1"/>
                </a:solidFill>
              </a:rPr>
              <a:t> air quality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34460640-47D0-EF44-9CAC-A20FE6EC8A8A}"/>
              </a:ext>
            </a:extLst>
          </p:cNvPr>
          <p:cNvSpPr/>
          <p:nvPr/>
        </p:nvSpPr>
        <p:spPr>
          <a:xfrm>
            <a:off x="2592888" y="2906038"/>
            <a:ext cx="1594835" cy="708560"/>
          </a:xfrm>
          <a:prstGeom prst="wedgeRectCallout">
            <a:avLst>
              <a:gd name="adj1" fmla="val -5658"/>
              <a:gd name="adj2" fmla="val 1265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Drives inward </a:t>
            </a:r>
            <a:r>
              <a:rPr lang="en-US" sz="1400" b="1" dirty="0">
                <a:solidFill>
                  <a:schemeClr val="tx1"/>
                </a:solidFill>
              </a:rPr>
              <a:t>investment and green jobs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3EDC94AA-6DCF-6442-8087-A4A7BAD363BC}"/>
              </a:ext>
            </a:extLst>
          </p:cNvPr>
          <p:cNvSpPr/>
          <p:nvPr/>
        </p:nvSpPr>
        <p:spPr>
          <a:xfrm>
            <a:off x="648847" y="3606221"/>
            <a:ext cx="1294818" cy="782342"/>
          </a:xfrm>
          <a:prstGeom prst="wedgeRectCallout">
            <a:avLst>
              <a:gd name="adj1" fmla="val 58501"/>
              <a:gd name="adj2" fmla="val 1789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city “</a:t>
            </a:r>
            <a:r>
              <a:rPr lang="en-US" sz="1400" b="1" dirty="0">
                <a:solidFill>
                  <a:schemeClr val="tx1"/>
                </a:solidFill>
              </a:rPr>
              <a:t>greens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7CF2D720-75B8-424D-B55A-D7369BE451C3}"/>
              </a:ext>
            </a:extLst>
          </p:cNvPr>
          <p:cNvSpPr/>
          <p:nvPr/>
        </p:nvSpPr>
        <p:spPr>
          <a:xfrm>
            <a:off x="6781466" y="1477623"/>
            <a:ext cx="1625535" cy="754286"/>
          </a:xfrm>
          <a:prstGeom prst="wedgeRectCallout">
            <a:avLst>
              <a:gd name="adj1" fmla="val -87552"/>
              <a:gd name="adj2" fmla="val 519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Meet</a:t>
            </a:r>
            <a:r>
              <a:rPr lang="en-US" sz="1400" dirty="0">
                <a:solidFill>
                  <a:schemeClr val="tx1"/>
                </a:solidFill>
              </a:rPr>
              <a:t> decarbonization goals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8A229-6E77-5146-88D4-7EFFC4B85458}"/>
              </a:ext>
            </a:extLst>
          </p:cNvPr>
          <p:cNvSpPr/>
          <p:nvPr/>
        </p:nvSpPr>
        <p:spPr>
          <a:xfrm>
            <a:off x="1029780" y="6018668"/>
            <a:ext cx="7084442" cy="814280"/>
          </a:xfrm>
          <a:prstGeom prst="rect">
            <a:avLst/>
          </a:prstGeom>
          <a:solidFill>
            <a:srgbClr val="27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Affordably Improving Peoples’ Homes, Neighborhoods, and Cities for a Better Quality of Life, with no out-of-pocket cost and no net increase in monthly budget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93BBFAD-469C-6E43-AB3E-A430EC1FD84D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1200" smtClean="0"/>
              <a:pPr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6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C2A4FEA9-97FA-B040-A24C-2808F0656CBF}"/>
              </a:ext>
            </a:extLst>
          </p:cNvPr>
          <p:cNvSpPr/>
          <p:nvPr/>
        </p:nvSpPr>
        <p:spPr>
          <a:xfrm>
            <a:off x="1820207" y="668696"/>
            <a:ext cx="3090348" cy="2932842"/>
          </a:xfrm>
          <a:custGeom>
            <a:avLst/>
            <a:gdLst>
              <a:gd name="connsiteX0" fmla="*/ 2617187 w 3090348"/>
              <a:gd name="connsiteY0" fmla="*/ 0 h 2932842"/>
              <a:gd name="connsiteX1" fmla="*/ 3090348 w 3090348"/>
              <a:gd name="connsiteY1" fmla="*/ 399070 h 2932842"/>
              <a:gd name="connsiteX2" fmla="*/ 2619584 w 3090348"/>
              <a:gd name="connsiteY2" fmla="*/ 796118 h 2932842"/>
              <a:gd name="connsiteX3" fmla="*/ 2566322 w 3090348"/>
              <a:gd name="connsiteY3" fmla="*/ 798808 h 2932842"/>
              <a:gd name="connsiteX4" fmla="*/ 2445480 w 3090348"/>
              <a:gd name="connsiteY4" fmla="*/ 817250 h 2932842"/>
              <a:gd name="connsiteX5" fmla="*/ 2370553 w 3090348"/>
              <a:gd name="connsiteY5" fmla="*/ 828685 h 2932842"/>
              <a:gd name="connsiteX6" fmla="*/ 796239 w 3090348"/>
              <a:gd name="connsiteY6" fmla="*/ 2760303 h 2932842"/>
              <a:gd name="connsiteX7" fmla="*/ 802488 w 3090348"/>
              <a:gd name="connsiteY7" fmla="*/ 2884040 h 2932842"/>
              <a:gd name="connsiteX8" fmla="*/ 426180 w 3090348"/>
              <a:gd name="connsiteY8" fmla="*/ 2437868 h 2932842"/>
              <a:gd name="connsiteX9" fmla="*/ 8712 w 3090348"/>
              <a:gd name="connsiteY9" fmla="*/ 2932842 h 2932842"/>
              <a:gd name="connsiteX10" fmla="*/ 0 w 3090348"/>
              <a:gd name="connsiteY10" fmla="*/ 2760303 h 2932842"/>
              <a:gd name="connsiteX11" fmla="*/ 2210083 w 3090348"/>
              <a:gd name="connsiteY11" fmla="*/ 48623 h 2932842"/>
              <a:gd name="connsiteX12" fmla="*/ 2445480 w 3090348"/>
              <a:gd name="connsiteY12" fmla="*/ 12697 h 2932842"/>
              <a:gd name="connsiteX13" fmla="*/ 2484911 w 3090348"/>
              <a:gd name="connsiteY13" fmla="*/ 6679 h 29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0348" h="2932842">
                <a:moveTo>
                  <a:pt x="2617187" y="0"/>
                </a:moveTo>
                <a:lnTo>
                  <a:pt x="3090348" y="399070"/>
                </a:lnTo>
                <a:lnTo>
                  <a:pt x="2619584" y="796118"/>
                </a:lnTo>
                <a:lnTo>
                  <a:pt x="2566322" y="798808"/>
                </a:lnTo>
                <a:lnTo>
                  <a:pt x="2445480" y="817250"/>
                </a:lnTo>
                <a:lnTo>
                  <a:pt x="2370553" y="828685"/>
                </a:lnTo>
                <a:cubicBezTo>
                  <a:pt x="1472094" y="1012537"/>
                  <a:pt x="796239" y="1807493"/>
                  <a:pt x="796239" y="2760303"/>
                </a:cubicBezTo>
                <a:lnTo>
                  <a:pt x="802488" y="2884040"/>
                </a:lnTo>
                <a:lnTo>
                  <a:pt x="426180" y="2437868"/>
                </a:lnTo>
                <a:lnTo>
                  <a:pt x="8712" y="2932842"/>
                </a:lnTo>
                <a:lnTo>
                  <a:pt x="0" y="2760303"/>
                </a:lnTo>
                <a:cubicBezTo>
                  <a:pt x="0" y="1422711"/>
                  <a:pt x="948791" y="306721"/>
                  <a:pt x="2210083" y="48623"/>
                </a:cubicBezTo>
                <a:lnTo>
                  <a:pt x="2445480" y="12697"/>
                </a:lnTo>
                <a:lnTo>
                  <a:pt x="2484911" y="6679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DF2B5A1-808B-D144-97B9-E67EC5674DD1}"/>
              </a:ext>
            </a:extLst>
          </p:cNvPr>
          <p:cNvSpPr/>
          <p:nvPr/>
        </p:nvSpPr>
        <p:spPr>
          <a:xfrm>
            <a:off x="4437393" y="661086"/>
            <a:ext cx="2909930" cy="3090348"/>
          </a:xfrm>
          <a:custGeom>
            <a:avLst/>
            <a:gdLst>
              <a:gd name="connsiteX0" fmla="*/ 150727 w 2909930"/>
              <a:gd name="connsiteY0" fmla="*/ 0 h 3090348"/>
              <a:gd name="connsiteX1" fmla="*/ 2862407 w 2909930"/>
              <a:gd name="connsiteY1" fmla="*/ 2210083 h 3090348"/>
              <a:gd name="connsiteX2" fmla="*/ 2898333 w 2909930"/>
              <a:gd name="connsiteY2" fmla="*/ 2445480 h 3090348"/>
              <a:gd name="connsiteX3" fmla="*/ 2898334 w 2909930"/>
              <a:gd name="connsiteY3" fmla="*/ 2445480 h 3090348"/>
              <a:gd name="connsiteX4" fmla="*/ 2904352 w 2909930"/>
              <a:gd name="connsiteY4" fmla="*/ 2484911 h 3090348"/>
              <a:gd name="connsiteX5" fmla="*/ 2909930 w 2909930"/>
              <a:gd name="connsiteY5" fmla="*/ 2595374 h 3090348"/>
              <a:gd name="connsiteX6" fmla="*/ 2492462 w 2909930"/>
              <a:gd name="connsiteY6" fmla="*/ 3090348 h 3090348"/>
              <a:gd name="connsiteX7" fmla="*/ 2116154 w 2909930"/>
              <a:gd name="connsiteY7" fmla="*/ 2644176 h 3090348"/>
              <a:gd name="connsiteX8" fmla="*/ 2112223 w 2909930"/>
              <a:gd name="connsiteY8" fmla="*/ 2566322 h 3090348"/>
              <a:gd name="connsiteX9" fmla="*/ 2093781 w 2909930"/>
              <a:gd name="connsiteY9" fmla="*/ 2445480 h 3090348"/>
              <a:gd name="connsiteX10" fmla="*/ 2093780 w 2909930"/>
              <a:gd name="connsiteY10" fmla="*/ 2445480 h 3090348"/>
              <a:gd name="connsiteX11" fmla="*/ 2082345 w 2909930"/>
              <a:gd name="connsiteY11" fmla="*/ 2370553 h 3090348"/>
              <a:gd name="connsiteX12" fmla="*/ 150727 w 2909930"/>
              <a:gd name="connsiteY12" fmla="*/ 796239 h 3090348"/>
              <a:gd name="connsiteX13" fmla="*/ 2397 w 2909930"/>
              <a:gd name="connsiteY13" fmla="*/ 803729 h 3090348"/>
              <a:gd name="connsiteX14" fmla="*/ 473161 w 2909930"/>
              <a:gd name="connsiteY14" fmla="*/ 406681 h 3090348"/>
              <a:gd name="connsiteX15" fmla="*/ 0 w 2909930"/>
              <a:gd name="connsiteY15" fmla="*/ 7611 h 309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9930" h="3090348">
                <a:moveTo>
                  <a:pt x="150727" y="0"/>
                </a:moveTo>
                <a:cubicBezTo>
                  <a:pt x="1488319" y="0"/>
                  <a:pt x="2604309" y="948791"/>
                  <a:pt x="2862407" y="2210083"/>
                </a:cubicBezTo>
                <a:lnTo>
                  <a:pt x="2898333" y="2445480"/>
                </a:lnTo>
                <a:lnTo>
                  <a:pt x="2898334" y="2445480"/>
                </a:lnTo>
                <a:lnTo>
                  <a:pt x="2904352" y="2484911"/>
                </a:lnTo>
                <a:lnTo>
                  <a:pt x="2909930" y="2595374"/>
                </a:lnTo>
                <a:lnTo>
                  <a:pt x="2492462" y="3090348"/>
                </a:lnTo>
                <a:lnTo>
                  <a:pt x="2116154" y="2644176"/>
                </a:lnTo>
                <a:lnTo>
                  <a:pt x="2112223" y="2566322"/>
                </a:lnTo>
                <a:lnTo>
                  <a:pt x="2093781" y="2445480"/>
                </a:lnTo>
                <a:lnTo>
                  <a:pt x="2093780" y="2445480"/>
                </a:lnTo>
                <a:lnTo>
                  <a:pt x="2082345" y="2370553"/>
                </a:lnTo>
                <a:cubicBezTo>
                  <a:pt x="1898493" y="1472094"/>
                  <a:pt x="1103537" y="796239"/>
                  <a:pt x="150727" y="796239"/>
                </a:cubicBezTo>
                <a:lnTo>
                  <a:pt x="2397" y="803729"/>
                </a:lnTo>
                <a:lnTo>
                  <a:pt x="473161" y="406681"/>
                </a:lnTo>
                <a:lnTo>
                  <a:pt x="0" y="7611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A0AB121-2666-0848-B297-0E575A820DFF}"/>
              </a:ext>
            </a:extLst>
          </p:cNvPr>
          <p:cNvSpPr/>
          <p:nvPr/>
        </p:nvSpPr>
        <p:spPr>
          <a:xfrm>
            <a:off x="4265687" y="3256460"/>
            <a:ext cx="3090348" cy="2932843"/>
          </a:xfrm>
          <a:custGeom>
            <a:avLst/>
            <a:gdLst>
              <a:gd name="connsiteX0" fmla="*/ 3081636 w 3090348"/>
              <a:gd name="connsiteY0" fmla="*/ 0 h 2932843"/>
              <a:gd name="connsiteX1" fmla="*/ 3090348 w 3090348"/>
              <a:gd name="connsiteY1" fmla="*/ 172540 h 2932843"/>
              <a:gd name="connsiteX2" fmla="*/ 880265 w 3090348"/>
              <a:gd name="connsiteY2" fmla="*/ 2884220 h 2932843"/>
              <a:gd name="connsiteX3" fmla="*/ 644868 w 3090348"/>
              <a:gd name="connsiteY3" fmla="*/ 2920146 h 2932843"/>
              <a:gd name="connsiteX4" fmla="*/ 605437 w 3090348"/>
              <a:gd name="connsiteY4" fmla="*/ 2926164 h 2932843"/>
              <a:gd name="connsiteX5" fmla="*/ 473161 w 3090348"/>
              <a:gd name="connsiteY5" fmla="*/ 2932843 h 2932843"/>
              <a:gd name="connsiteX6" fmla="*/ 0 w 3090348"/>
              <a:gd name="connsiteY6" fmla="*/ 2533773 h 2932843"/>
              <a:gd name="connsiteX7" fmla="*/ 470764 w 3090348"/>
              <a:gd name="connsiteY7" fmla="*/ 2136725 h 2932843"/>
              <a:gd name="connsiteX8" fmla="*/ 524026 w 3090348"/>
              <a:gd name="connsiteY8" fmla="*/ 2134035 h 2932843"/>
              <a:gd name="connsiteX9" fmla="*/ 644868 w 3090348"/>
              <a:gd name="connsiteY9" fmla="*/ 2115593 h 2932843"/>
              <a:gd name="connsiteX10" fmla="*/ 719795 w 3090348"/>
              <a:gd name="connsiteY10" fmla="*/ 2104158 h 2932843"/>
              <a:gd name="connsiteX11" fmla="*/ 2294109 w 3090348"/>
              <a:gd name="connsiteY11" fmla="*/ 172540 h 2932843"/>
              <a:gd name="connsiteX12" fmla="*/ 2287860 w 3090348"/>
              <a:gd name="connsiteY12" fmla="*/ 48802 h 2932843"/>
              <a:gd name="connsiteX13" fmla="*/ 2664168 w 3090348"/>
              <a:gd name="connsiteY13" fmla="*/ 494974 h 293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0348" h="2932843">
                <a:moveTo>
                  <a:pt x="3081636" y="0"/>
                </a:moveTo>
                <a:lnTo>
                  <a:pt x="3090348" y="172540"/>
                </a:lnTo>
                <a:cubicBezTo>
                  <a:pt x="3090348" y="1510133"/>
                  <a:pt x="2141557" y="2626122"/>
                  <a:pt x="880265" y="2884220"/>
                </a:cubicBezTo>
                <a:lnTo>
                  <a:pt x="644868" y="2920146"/>
                </a:lnTo>
                <a:lnTo>
                  <a:pt x="605437" y="2926164"/>
                </a:lnTo>
                <a:lnTo>
                  <a:pt x="473161" y="2932843"/>
                </a:lnTo>
                <a:lnTo>
                  <a:pt x="0" y="2533773"/>
                </a:lnTo>
                <a:lnTo>
                  <a:pt x="470764" y="2136725"/>
                </a:lnTo>
                <a:lnTo>
                  <a:pt x="524026" y="2134035"/>
                </a:lnTo>
                <a:lnTo>
                  <a:pt x="644868" y="2115593"/>
                </a:lnTo>
                <a:lnTo>
                  <a:pt x="719795" y="2104158"/>
                </a:lnTo>
                <a:cubicBezTo>
                  <a:pt x="1618254" y="1920306"/>
                  <a:pt x="2294109" y="1125350"/>
                  <a:pt x="2294109" y="172540"/>
                </a:cubicBezTo>
                <a:lnTo>
                  <a:pt x="2287860" y="48802"/>
                </a:lnTo>
                <a:lnTo>
                  <a:pt x="2664168" y="494974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C1BAD4A-2232-0544-B3B2-7E3D1E31858D}"/>
              </a:ext>
            </a:extLst>
          </p:cNvPr>
          <p:cNvSpPr/>
          <p:nvPr/>
        </p:nvSpPr>
        <p:spPr>
          <a:xfrm>
            <a:off x="1828919" y="3106565"/>
            <a:ext cx="2909928" cy="3090349"/>
          </a:xfrm>
          <a:custGeom>
            <a:avLst/>
            <a:gdLst>
              <a:gd name="connsiteX0" fmla="*/ 417468 w 2909928"/>
              <a:gd name="connsiteY0" fmla="*/ 0 h 3090349"/>
              <a:gd name="connsiteX1" fmla="*/ 793776 w 2909928"/>
              <a:gd name="connsiteY1" fmla="*/ 446172 h 3090349"/>
              <a:gd name="connsiteX2" fmla="*/ 797707 w 2909928"/>
              <a:gd name="connsiteY2" fmla="*/ 524027 h 3090349"/>
              <a:gd name="connsiteX3" fmla="*/ 816149 w 2909928"/>
              <a:gd name="connsiteY3" fmla="*/ 644868 h 3090349"/>
              <a:gd name="connsiteX4" fmla="*/ 816148 w 2909928"/>
              <a:gd name="connsiteY4" fmla="*/ 644868 h 3090349"/>
              <a:gd name="connsiteX5" fmla="*/ 827583 w 2909928"/>
              <a:gd name="connsiteY5" fmla="*/ 719796 h 3090349"/>
              <a:gd name="connsiteX6" fmla="*/ 2759201 w 2909928"/>
              <a:gd name="connsiteY6" fmla="*/ 2294110 h 3090349"/>
              <a:gd name="connsiteX7" fmla="*/ 2907531 w 2909928"/>
              <a:gd name="connsiteY7" fmla="*/ 2286620 h 3090349"/>
              <a:gd name="connsiteX8" fmla="*/ 2436767 w 2909928"/>
              <a:gd name="connsiteY8" fmla="*/ 2683668 h 3090349"/>
              <a:gd name="connsiteX9" fmla="*/ 2909928 w 2909928"/>
              <a:gd name="connsiteY9" fmla="*/ 3082738 h 3090349"/>
              <a:gd name="connsiteX10" fmla="*/ 2759201 w 2909928"/>
              <a:gd name="connsiteY10" fmla="*/ 3090349 h 3090349"/>
              <a:gd name="connsiteX11" fmla="*/ 47521 w 2909928"/>
              <a:gd name="connsiteY11" fmla="*/ 880266 h 3090349"/>
              <a:gd name="connsiteX12" fmla="*/ 11595 w 2909928"/>
              <a:gd name="connsiteY12" fmla="*/ 644868 h 3090349"/>
              <a:gd name="connsiteX13" fmla="*/ 11596 w 2909928"/>
              <a:gd name="connsiteY13" fmla="*/ 644868 h 3090349"/>
              <a:gd name="connsiteX14" fmla="*/ 5578 w 2909928"/>
              <a:gd name="connsiteY14" fmla="*/ 605438 h 3090349"/>
              <a:gd name="connsiteX15" fmla="*/ 0 w 2909928"/>
              <a:gd name="connsiteY15" fmla="*/ 494974 h 309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9928" h="3090349">
                <a:moveTo>
                  <a:pt x="417468" y="0"/>
                </a:moveTo>
                <a:lnTo>
                  <a:pt x="793776" y="446172"/>
                </a:lnTo>
                <a:lnTo>
                  <a:pt x="797707" y="524027"/>
                </a:lnTo>
                <a:lnTo>
                  <a:pt x="816149" y="644868"/>
                </a:lnTo>
                <a:lnTo>
                  <a:pt x="816148" y="644868"/>
                </a:lnTo>
                <a:lnTo>
                  <a:pt x="827583" y="719796"/>
                </a:lnTo>
                <a:cubicBezTo>
                  <a:pt x="1011435" y="1618256"/>
                  <a:pt x="1806391" y="2294110"/>
                  <a:pt x="2759201" y="2294110"/>
                </a:cubicBezTo>
                <a:lnTo>
                  <a:pt x="2907531" y="2286620"/>
                </a:lnTo>
                <a:lnTo>
                  <a:pt x="2436767" y="2683668"/>
                </a:lnTo>
                <a:lnTo>
                  <a:pt x="2909928" y="3082738"/>
                </a:lnTo>
                <a:lnTo>
                  <a:pt x="2759201" y="3090349"/>
                </a:lnTo>
                <a:cubicBezTo>
                  <a:pt x="1421609" y="3090349"/>
                  <a:pt x="305619" y="2141558"/>
                  <a:pt x="47521" y="880266"/>
                </a:cubicBezTo>
                <a:lnTo>
                  <a:pt x="11595" y="644868"/>
                </a:lnTo>
                <a:lnTo>
                  <a:pt x="11596" y="644868"/>
                </a:lnTo>
                <a:lnTo>
                  <a:pt x="5578" y="605438"/>
                </a:lnTo>
                <a:lnTo>
                  <a:pt x="0" y="494974"/>
                </a:lnTo>
                <a:close/>
              </a:path>
            </a:pathLst>
          </a:custGeom>
          <a:gradFill flip="none" rotWithShape="1">
            <a:gsLst>
              <a:gs pos="0">
                <a:srgbClr val="2980B9">
                  <a:lumMod val="75000"/>
                </a:srgbClr>
              </a:gs>
              <a:gs pos="100000">
                <a:srgbClr val="2980B9"/>
              </a:gs>
            </a:gsLst>
            <a:lin ang="2700000" scaled="1"/>
            <a:tileRect/>
          </a:gra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4DECA-EB35-D749-9DD2-8C5013AAA91A}"/>
              </a:ext>
            </a:extLst>
          </p:cNvPr>
          <p:cNvSpPr txBox="1"/>
          <p:nvPr/>
        </p:nvSpPr>
        <p:spPr>
          <a:xfrm>
            <a:off x="2264834" y="1113501"/>
            <a:ext cx="4629150" cy="463099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7113734"/>
              </a:avLst>
            </a:prstTxWarp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Develop Customers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94F43-0B9A-DC47-8482-52B7C9B1DA45}"/>
              </a:ext>
            </a:extLst>
          </p:cNvPr>
          <p:cNvSpPr txBox="1"/>
          <p:nvPr/>
        </p:nvSpPr>
        <p:spPr>
          <a:xfrm>
            <a:off x="2172456" y="1013476"/>
            <a:ext cx="4813906" cy="481582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086187"/>
              </a:avLst>
            </a:prstTxWarp>
            <a:spAutoFit/>
          </a:bodyPr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Develop Project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CF218-98C2-4048-B880-1AD0EE1845FA}"/>
              </a:ext>
            </a:extLst>
          </p:cNvPr>
          <p:cNvSpPr txBox="1"/>
          <p:nvPr/>
        </p:nvSpPr>
        <p:spPr>
          <a:xfrm>
            <a:off x="2163744" y="1013476"/>
            <a:ext cx="4813906" cy="481582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008708"/>
              </a:avLst>
            </a:prstTxWarp>
            <a:spAutoFit/>
          </a:bodyPr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Build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AE503-DD41-274B-8D79-2BAF802B42C2}"/>
              </a:ext>
            </a:extLst>
          </p:cNvPr>
          <p:cNvSpPr txBox="1"/>
          <p:nvPr/>
        </p:nvSpPr>
        <p:spPr>
          <a:xfrm>
            <a:off x="2273546" y="1113501"/>
            <a:ext cx="4629150" cy="463099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502285"/>
              </a:avLst>
            </a:prstTxWarp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 panose="020F0502020204030204"/>
              </a:rPr>
              <a:t>Operate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683353-1F67-3F4E-8704-9DC0AC9E1E64}"/>
              </a:ext>
            </a:extLst>
          </p:cNvPr>
          <p:cNvSpPr/>
          <p:nvPr/>
        </p:nvSpPr>
        <p:spPr>
          <a:xfrm>
            <a:off x="2622161" y="1463039"/>
            <a:ext cx="3931920" cy="3931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EcoMakeover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Project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Developer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1A95161-D44E-724A-9A92-20DAD5CF408D}"/>
              </a:ext>
            </a:extLst>
          </p:cNvPr>
          <p:cNvSpPr/>
          <p:nvPr/>
        </p:nvSpPr>
        <p:spPr>
          <a:xfrm>
            <a:off x="5810861" y="584150"/>
            <a:ext cx="827049" cy="302936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City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C919E3C-CF62-254A-A069-2129F9737A2D}"/>
              </a:ext>
            </a:extLst>
          </p:cNvPr>
          <p:cNvSpPr/>
          <p:nvPr/>
        </p:nvSpPr>
        <p:spPr>
          <a:xfrm>
            <a:off x="6687021" y="942766"/>
            <a:ext cx="1655058" cy="601030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 Organizations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782FFD1-E9CB-2641-AFB8-8447D962FD63}"/>
              </a:ext>
            </a:extLst>
          </p:cNvPr>
          <p:cNvSpPr/>
          <p:nvPr/>
        </p:nvSpPr>
        <p:spPr>
          <a:xfrm>
            <a:off x="7080275" y="1650339"/>
            <a:ext cx="1740278" cy="601030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Neighborhood Associations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ABF1FAE-53A7-5B4F-95D0-7439CBDB0146}"/>
              </a:ext>
            </a:extLst>
          </p:cNvPr>
          <p:cNvSpPr/>
          <p:nvPr/>
        </p:nvSpPr>
        <p:spPr>
          <a:xfrm>
            <a:off x="7347322" y="2338289"/>
            <a:ext cx="1702409" cy="601030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EcoMakeover</a:t>
            </a:r>
            <a:r>
              <a:rPr lang="en-US" dirty="0">
                <a:solidFill>
                  <a:schemeClr val="tx1"/>
                </a:solidFill>
              </a:rPr>
              <a:t> Coop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2B993B3-B93D-0942-8498-A7D1245F691C}"/>
              </a:ext>
            </a:extLst>
          </p:cNvPr>
          <p:cNvSpPr/>
          <p:nvPr/>
        </p:nvSpPr>
        <p:spPr>
          <a:xfrm>
            <a:off x="7347323" y="3547012"/>
            <a:ext cx="1384247" cy="5962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Finance &amp; Legal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B182454-6A87-5644-AF1A-86210C1AC427}"/>
              </a:ext>
            </a:extLst>
          </p:cNvPr>
          <p:cNvSpPr/>
          <p:nvPr/>
        </p:nvSpPr>
        <p:spPr>
          <a:xfrm>
            <a:off x="7195909" y="4234962"/>
            <a:ext cx="1773881" cy="11411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Utility &amp; Gov’t. Incentive Programs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B9FC962-BD4E-8A4F-B683-EC0D9AC4EA88}"/>
              </a:ext>
            </a:extLst>
          </p:cNvPr>
          <p:cNvSpPr/>
          <p:nvPr/>
        </p:nvSpPr>
        <p:spPr>
          <a:xfrm>
            <a:off x="6446491" y="5443296"/>
            <a:ext cx="1592216" cy="5789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Architects &amp; Engineers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2852161-BF56-6840-81BE-73AF2C5CE99D}"/>
              </a:ext>
            </a:extLst>
          </p:cNvPr>
          <p:cNvSpPr/>
          <p:nvPr/>
        </p:nvSpPr>
        <p:spPr>
          <a:xfrm>
            <a:off x="5286083" y="6121969"/>
            <a:ext cx="1791032" cy="5789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City (Permits &amp; Public Works)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135AAB2-3E82-F645-9E0B-B095E8B4EA52}"/>
              </a:ext>
            </a:extLst>
          </p:cNvPr>
          <p:cNvSpPr/>
          <p:nvPr/>
        </p:nvSpPr>
        <p:spPr>
          <a:xfrm>
            <a:off x="1200444" y="5486384"/>
            <a:ext cx="1524930" cy="836886"/>
          </a:xfrm>
          <a:prstGeom prst="round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 Contractor &amp; Subs 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F378CEA-7182-BB4C-B47B-C1B15D0843C6}"/>
              </a:ext>
            </a:extLst>
          </p:cNvPr>
          <p:cNvSpPr/>
          <p:nvPr/>
        </p:nvSpPr>
        <p:spPr>
          <a:xfrm>
            <a:off x="406501" y="4702152"/>
            <a:ext cx="1689191" cy="625835"/>
          </a:xfrm>
          <a:prstGeom prst="round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 Utility (Interconnect)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558FEA0-36B4-4B47-8778-01A30571BFC6}"/>
              </a:ext>
            </a:extLst>
          </p:cNvPr>
          <p:cNvSpPr/>
          <p:nvPr/>
        </p:nvSpPr>
        <p:spPr>
          <a:xfrm>
            <a:off x="274205" y="2358688"/>
            <a:ext cx="1516417" cy="862165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O&amp;M Service Provider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C76FF12-0B05-7F44-BD52-FF9F5831652A}"/>
              </a:ext>
            </a:extLst>
          </p:cNvPr>
          <p:cNvSpPr/>
          <p:nvPr/>
        </p:nvSpPr>
        <p:spPr>
          <a:xfrm>
            <a:off x="570186" y="1620078"/>
            <a:ext cx="1516417" cy="612254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E-fleet Provider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635E221-4380-CB41-8101-CC8D44A366F4}"/>
              </a:ext>
            </a:extLst>
          </p:cNvPr>
          <p:cNvSpPr/>
          <p:nvPr/>
        </p:nvSpPr>
        <p:spPr>
          <a:xfrm>
            <a:off x="1070710" y="885893"/>
            <a:ext cx="1516417" cy="612254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Accounting &amp; Billing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7AE44A7-473E-1741-BD71-43E24106EBC3}"/>
              </a:ext>
            </a:extLst>
          </p:cNvPr>
          <p:cNvSpPr/>
          <p:nvPr/>
        </p:nvSpPr>
        <p:spPr>
          <a:xfrm>
            <a:off x="1902718" y="414693"/>
            <a:ext cx="1516417" cy="349270"/>
          </a:xfrm>
          <a:prstGeom prst="roundRect">
            <a:avLst/>
          </a:prstGeom>
          <a:solidFill>
            <a:srgbClr val="D7A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C8EA49B-36C0-7C42-A605-8B3D551516A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725374" y="4427621"/>
            <a:ext cx="1279435" cy="147720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F0641523-65A5-9F41-AE74-59DB61CE493D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790622" y="2789771"/>
            <a:ext cx="1480309" cy="1086087"/>
          </a:xfrm>
          <a:prstGeom prst="curvedConnector3">
            <a:avLst>
              <a:gd name="adj1" fmla="val 9161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9F68F29-48E3-F143-AEE3-1839D785E7DA}"/>
              </a:ext>
            </a:extLst>
          </p:cNvPr>
          <p:cNvCxnSpPr>
            <a:cxnSpLocks/>
            <a:stCxn id="36" idx="1"/>
          </p:cNvCxnSpPr>
          <p:nvPr/>
        </p:nvCxnSpPr>
        <p:spPr>
          <a:xfrm rot="10800000">
            <a:off x="5521967" y="4600636"/>
            <a:ext cx="924524" cy="113215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C481B1-DFE7-534D-BDE7-13AB67A5521E}"/>
              </a:ext>
            </a:extLst>
          </p:cNvPr>
          <p:cNvSpPr txBox="1"/>
          <p:nvPr/>
        </p:nvSpPr>
        <p:spPr>
          <a:xfrm>
            <a:off x="2140500" y="19250"/>
            <a:ext cx="512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EcoMakeover</a:t>
            </a:r>
            <a:r>
              <a:rPr lang="en-US" dirty="0">
                <a:solidFill>
                  <a:srgbClr val="0070C0"/>
                </a:solidFill>
              </a:rPr>
              <a:t> Project Ecosystem and Life-Cycle</a:t>
            </a:r>
          </a:p>
        </p:txBody>
      </p:sp>
    </p:spTree>
    <p:extLst>
      <p:ext uri="{BB962C8B-B14F-4D97-AF65-F5344CB8AC3E}">
        <p14:creationId xmlns:p14="http://schemas.microsoft.com/office/powerpoint/2010/main" val="38970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8266</TotalTime>
  <Words>1020</Words>
  <Application>Microsoft Macintosh PowerPoint</Application>
  <PresentationFormat>On-screen Show (4:3)</PresentationFormat>
  <Paragraphs>221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Merriweather Sans</vt:lpstr>
      <vt:lpstr>Arial</vt:lpstr>
      <vt:lpstr>Calibri</vt:lpstr>
      <vt:lpstr>Calibri Light</vt:lpstr>
      <vt:lpstr>LBNL_Template_032411</vt:lpstr>
      <vt:lpstr>1_LBNL_Template_032411</vt:lpstr>
      <vt:lpstr>DOE Energy I-Corps Team 92:  EcoBlock Technology “Unlocking the Potential Eco-Makeover of Urban Residential Neighborhoods”</vt:lpstr>
      <vt:lpstr>Value Proposition </vt:lpstr>
      <vt:lpstr>It’s the promise of EcoMakeover! </vt:lpstr>
      <vt:lpstr> How does it work? Where’s the magic sauce? </vt:lpstr>
      <vt:lpstr>Business Model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Enabling Partners</vt:lpstr>
      <vt:lpstr>Biggest Takeaways</vt:lpstr>
      <vt:lpstr>Revenue Model</vt:lpstr>
      <vt:lpstr>Competition and Available Market</vt:lpstr>
      <vt:lpstr>Customer Discovery – Top Interviews</vt:lpstr>
      <vt:lpstr>What’s Next for EcoBlock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</dc:title>
  <dc:creator>Tony Nahas</dc:creator>
  <cp:lastModifiedBy>Microsoft Office User</cp:lastModifiedBy>
  <cp:revision>164</cp:revision>
  <cp:lastPrinted>2019-04-15T05:53:44Z</cp:lastPrinted>
  <dcterms:created xsi:type="dcterms:W3CDTF">2019-04-09T02:24:57Z</dcterms:created>
  <dcterms:modified xsi:type="dcterms:W3CDTF">2019-09-13T23:52:59Z</dcterms:modified>
</cp:coreProperties>
</file>